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6" r:id="rId2"/>
    <p:sldId id="258" r:id="rId3"/>
    <p:sldId id="257" r:id="rId4"/>
    <p:sldId id="259" r:id="rId5"/>
    <p:sldId id="260" r:id="rId6"/>
    <p:sldId id="276" r:id="rId7"/>
    <p:sldId id="261" r:id="rId8"/>
    <p:sldId id="262" r:id="rId9"/>
    <p:sldId id="277" r:id="rId10"/>
    <p:sldId id="263" r:id="rId11"/>
    <p:sldId id="282" r:id="rId12"/>
    <p:sldId id="279" r:id="rId13"/>
    <p:sldId id="283" r:id="rId14"/>
    <p:sldId id="264" r:id="rId15"/>
    <p:sldId id="278" r:id="rId16"/>
    <p:sldId id="269" r:id="rId17"/>
    <p:sldId id="270" r:id="rId18"/>
    <p:sldId id="271" r:id="rId19"/>
    <p:sldId id="272" r:id="rId20"/>
    <p:sldId id="265" r:id="rId21"/>
    <p:sldId id="266" r:id="rId22"/>
    <p:sldId id="267" r:id="rId23"/>
    <p:sldId id="273" r:id="rId24"/>
    <p:sldId id="284" r:id="rId25"/>
    <p:sldId id="285" r:id="rId26"/>
    <p:sldId id="286" r:id="rId27"/>
    <p:sldId id="287" r:id="rId28"/>
    <p:sldId id="274" r:id="rId29"/>
    <p:sldId id="268" r:id="rId30"/>
    <p:sldId id="275" r:id="rId31"/>
    <p:sldId id="281"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79882" autoAdjust="0"/>
  </p:normalViewPr>
  <p:slideViewPr>
    <p:cSldViewPr>
      <p:cViewPr>
        <p:scale>
          <a:sx n="114" d="100"/>
          <a:sy n="114" d="100"/>
        </p:scale>
        <p:origin x="-906"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C71B0C-D0B1-4A43-A91A-E2499FD7039B}" type="datetimeFigureOut">
              <a:rPr lang="en-US" smtClean="0"/>
              <a:t>10/30/2012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D95AA6-4612-4EEB-8A59-3BEC8AF4C5F5}" type="slidenum">
              <a:rPr lang="en-US" smtClean="0"/>
              <a:t>‹#›</a:t>
            </a:fld>
            <a:endParaRPr lang="en-US"/>
          </a:p>
        </p:txBody>
      </p:sp>
    </p:spTree>
    <p:extLst>
      <p:ext uri="{BB962C8B-B14F-4D97-AF65-F5344CB8AC3E}">
        <p14:creationId xmlns:p14="http://schemas.microsoft.com/office/powerpoint/2010/main" val="39252190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Jim </a:t>
            </a:r>
            <a:r>
              <a:rPr lang="en-US" dirty="0" err="1" smtClean="0"/>
              <a:t>cary</a:t>
            </a:r>
            <a:r>
              <a:rPr lang="en-US" dirty="0" smtClean="0"/>
              <a:t> is there for no other reason than I could not get a good picture of Reason!!!!!</a:t>
            </a:r>
            <a:endParaRPr lang="en-US" dirty="0"/>
          </a:p>
        </p:txBody>
      </p:sp>
      <p:sp>
        <p:nvSpPr>
          <p:cNvPr id="4" name="Slide Number Placeholder 3"/>
          <p:cNvSpPr>
            <a:spLocks noGrp="1"/>
          </p:cNvSpPr>
          <p:nvPr>
            <p:ph type="sldNum" sz="quarter" idx="10"/>
          </p:nvPr>
        </p:nvSpPr>
        <p:spPr/>
        <p:txBody>
          <a:bodyPr/>
          <a:lstStyle/>
          <a:p>
            <a:fld id="{3FD95AA6-4612-4EEB-8A59-3BEC8AF4C5F5}" type="slidenum">
              <a:rPr lang="en-US" smtClean="0"/>
              <a:t>2</a:t>
            </a:fld>
            <a:endParaRPr lang="en-US"/>
          </a:p>
        </p:txBody>
      </p:sp>
    </p:spTree>
    <p:extLst>
      <p:ext uri="{BB962C8B-B14F-4D97-AF65-F5344CB8AC3E}">
        <p14:creationId xmlns:p14="http://schemas.microsoft.com/office/powerpoint/2010/main" val="4971924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Traxoline</a:t>
            </a:r>
            <a:r>
              <a:rPr lang="en-US" dirty="0" smtClean="0"/>
              <a:t> is not a word</a:t>
            </a:r>
            <a:r>
              <a:rPr lang="en-US" baseline="0" dirty="0" smtClean="0"/>
              <a:t> as it is meaningless, </a:t>
            </a:r>
          </a:p>
          <a:p>
            <a:endParaRPr lang="en-US" dirty="0"/>
          </a:p>
        </p:txBody>
      </p:sp>
      <p:sp>
        <p:nvSpPr>
          <p:cNvPr id="4" name="Slide Number Placeholder 3"/>
          <p:cNvSpPr>
            <a:spLocks noGrp="1"/>
          </p:cNvSpPr>
          <p:nvPr>
            <p:ph type="sldNum" sz="quarter" idx="10"/>
          </p:nvPr>
        </p:nvSpPr>
        <p:spPr/>
        <p:txBody>
          <a:bodyPr/>
          <a:lstStyle/>
          <a:p>
            <a:fld id="{3FD95AA6-4612-4EEB-8A59-3BEC8AF4C5F5}" type="slidenum">
              <a:rPr lang="en-US" smtClean="0"/>
              <a:t>17</a:t>
            </a:fld>
            <a:endParaRPr lang="en-US"/>
          </a:p>
        </p:txBody>
      </p:sp>
    </p:spTree>
    <p:extLst>
      <p:ext uri="{BB962C8B-B14F-4D97-AF65-F5344CB8AC3E}">
        <p14:creationId xmlns:p14="http://schemas.microsoft.com/office/powerpoint/2010/main" val="4772534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FD95AA6-4612-4EEB-8A59-3BEC8AF4C5F5}" type="slidenum">
              <a:rPr lang="en-US" smtClean="0"/>
              <a:t>18</a:t>
            </a:fld>
            <a:endParaRPr lang="en-US"/>
          </a:p>
        </p:txBody>
      </p:sp>
    </p:spTree>
    <p:extLst>
      <p:ext uri="{BB962C8B-B14F-4D97-AF65-F5344CB8AC3E}">
        <p14:creationId xmlns:p14="http://schemas.microsoft.com/office/powerpoint/2010/main" val="36490675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dirty="0" smtClean="0"/>
              <a:t>Can be for</a:t>
            </a:r>
            <a:r>
              <a:rPr lang="en-US" baseline="0" dirty="0" smtClean="0"/>
              <a:t> a 10 minute discussion: h</a:t>
            </a:r>
            <a:r>
              <a:rPr lang="en-US" sz="1200" b="0" i="0" kern="1200" dirty="0" smtClean="0">
                <a:solidFill>
                  <a:schemeClr val="tx1"/>
                </a:solidFill>
                <a:effectLst/>
                <a:latin typeface="+mn-lt"/>
                <a:ea typeface="+mn-ea"/>
                <a:cs typeface="+mn-cs"/>
              </a:rPr>
              <a:t>unter-gatherers from the </a:t>
            </a:r>
            <a:r>
              <a:rPr lang="en-US" sz="1200" b="0" i="0" kern="1200" dirty="0" err="1" smtClean="0">
                <a:solidFill>
                  <a:schemeClr val="tx1"/>
                </a:solidFill>
                <a:effectLst/>
                <a:latin typeface="+mn-lt"/>
                <a:ea typeface="+mn-ea"/>
                <a:cs typeface="+mn-cs"/>
              </a:rPr>
              <a:t>Pirahã</a:t>
            </a:r>
            <a:r>
              <a:rPr lang="en-US" sz="1200" b="0" i="0" kern="1200" dirty="0" smtClean="0">
                <a:solidFill>
                  <a:schemeClr val="tx1"/>
                </a:solidFill>
                <a:effectLst/>
                <a:latin typeface="+mn-lt"/>
                <a:ea typeface="+mn-ea"/>
                <a:cs typeface="+mn-cs"/>
              </a:rPr>
              <a:t> tribe, whose language only contains words for the numbers one and two, were unable to reliably tell the difference between four objects placed in a row and five in the same configuration, revealed the study.</a:t>
            </a:r>
          </a:p>
          <a:p>
            <a:r>
              <a:rPr lang="en-US" sz="1200" b="0" i="0" kern="1200" dirty="0" smtClean="0">
                <a:solidFill>
                  <a:schemeClr val="tx1"/>
                </a:solidFill>
                <a:effectLst/>
                <a:latin typeface="+mn-lt"/>
                <a:ea typeface="+mn-ea"/>
                <a:cs typeface="+mn-cs"/>
              </a:rPr>
              <a:t> </a:t>
            </a:r>
          </a:p>
          <a:p>
            <a:r>
              <a:rPr lang="en-US" sz="1200" b="0" i="0" kern="1200" dirty="0" smtClean="0">
                <a:solidFill>
                  <a:schemeClr val="tx1"/>
                </a:solidFill>
                <a:effectLst/>
                <a:latin typeface="+mn-lt"/>
                <a:ea typeface="+mn-ea"/>
                <a:cs typeface="+mn-cs"/>
              </a:rPr>
              <a:t>Experts agree that the startling result provides the strongest support yet for the controversial hypothesis that the language available to humans defines our thoughts. So-called “linguistic determinism” was first proposed in 1950 but has been hotly debated ever since.</a:t>
            </a:r>
          </a:p>
          <a:p>
            <a:r>
              <a:rPr lang="en-US" sz="1200" b="0" i="0" kern="1200" dirty="0" smtClean="0">
                <a:solidFill>
                  <a:schemeClr val="tx1"/>
                </a:solidFill>
                <a:effectLst/>
                <a:latin typeface="+mn-lt"/>
                <a:ea typeface="+mn-ea"/>
                <a:cs typeface="+mn-cs"/>
              </a:rPr>
              <a:t> </a:t>
            </a:r>
          </a:p>
          <a:p>
            <a:r>
              <a:rPr lang="en-US" sz="1200" b="0" i="0" kern="1200" dirty="0" smtClean="0">
                <a:solidFill>
                  <a:schemeClr val="tx1"/>
                </a:solidFill>
                <a:effectLst/>
                <a:latin typeface="+mn-lt"/>
                <a:ea typeface="+mn-ea"/>
                <a:cs typeface="+mn-cs"/>
              </a:rPr>
              <a:t>“It is a very surprising and very important result,” says Lisa </a:t>
            </a:r>
            <a:r>
              <a:rPr lang="en-US" sz="1200" b="0" i="0" kern="1200" dirty="0" err="1" smtClean="0">
                <a:solidFill>
                  <a:schemeClr val="tx1"/>
                </a:solidFill>
                <a:effectLst/>
                <a:latin typeface="+mn-lt"/>
                <a:ea typeface="+mn-ea"/>
                <a:cs typeface="+mn-cs"/>
              </a:rPr>
              <a:t>Feigenson</a:t>
            </a:r>
            <a:r>
              <a:rPr lang="en-US" sz="1200" b="0" i="0" kern="1200" dirty="0" smtClean="0">
                <a:solidFill>
                  <a:schemeClr val="tx1"/>
                </a:solidFill>
                <a:effectLst/>
                <a:latin typeface="+mn-lt"/>
                <a:ea typeface="+mn-ea"/>
                <a:cs typeface="+mn-cs"/>
              </a:rPr>
              <a:t>, a developmental psychologist at Johns Hopkins University in Baltimore, Maryland, US, who has tested babies’ abilities to distinguish between different numerical quantities. “Whether language actually allows you to have new thoughts is a very controversial issue.”</a:t>
            </a:r>
          </a:p>
          <a:p>
            <a:r>
              <a:rPr lang="en-US" sz="1200" b="0" i="0" kern="1200" dirty="0" smtClean="0">
                <a:solidFill>
                  <a:schemeClr val="tx1"/>
                </a:solidFill>
                <a:effectLst/>
                <a:latin typeface="+mn-lt"/>
                <a:ea typeface="+mn-ea"/>
                <a:cs typeface="+mn-cs"/>
              </a:rPr>
              <a:t> </a:t>
            </a:r>
          </a:p>
          <a:p>
            <a:r>
              <a:rPr lang="en-US" sz="1200" b="0" i="0" kern="1200" dirty="0" smtClean="0">
                <a:solidFill>
                  <a:schemeClr val="tx1"/>
                </a:solidFill>
                <a:effectLst/>
                <a:latin typeface="+mn-lt"/>
                <a:ea typeface="+mn-ea"/>
                <a:cs typeface="+mn-cs"/>
              </a:rPr>
              <a:t>Peter Gordon, the psychologist at Columbia University in New York City who carried out the experiment, does not claim that his finding holds for all kinds of thought. “There are certainly things that we can think about that we cannot talk about. But for numbers I have shown that a limitation in language affects cognition,” he says.</a:t>
            </a:r>
          </a:p>
          <a:p>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r>
              <a:rPr lang="en-US" sz="1200" b="0" i="0" kern="1200" dirty="0" smtClean="0">
                <a:solidFill>
                  <a:schemeClr val="tx1"/>
                </a:solidFill>
                <a:effectLst/>
                <a:latin typeface="+mn-lt"/>
                <a:ea typeface="+mn-ea"/>
                <a:cs typeface="+mn-cs"/>
              </a:rPr>
              <a:t>“One, two, many”</a:t>
            </a:r>
          </a:p>
          <a:p>
            <a:r>
              <a:rPr lang="en-US" sz="1200" b="0" i="0" kern="1200" dirty="0" smtClean="0">
                <a:solidFill>
                  <a:schemeClr val="tx1"/>
                </a:solidFill>
                <a:effectLst/>
                <a:latin typeface="+mn-lt"/>
                <a:ea typeface="+mn-ea"/>
                <a:cs typeface="+mn-cs"/>
              </a:rPr>
              <a:t>The language, </a:t>
            </a:r>
            <a:r>
              <a:rPr lang="en-US" sz="1200" b="0" i="0" kern="1200" dirty="0" err="1" smtClean="0">
                <a:solidFill>
                  <a:schemeClr val="tx1"/>
                </a:solidFill>
                <a:effectLst/>
                <a:latin typeface="+mn-lt"/>
                <a:ea typeface="+mn-ea"/>
                <a:cs typeface="+mn-cs"/>
              </a:rPr>
              <a:t>Pirahã</a:t>
            </a:r>
            <a:r>
              <a:rPr lang="en-US" sz="1200" b="0" i="0" kern="1200" dirty="0" smtClean="0">
                <a:solidFill>
                  <a:schemeClr val="tx1"/>
                </a:solidFill>
                <a:effectLst/>
                <a:latin typeface="+mn-lt"/>
                <a:ea typeface="+mn-ea"/>
                <a:cs typeface="+mn-cs"/>
              </a:rPr>
              <a:t>, is known as a “one, two, many” language because it only contains words for “one” and “</a:t>
            </a:r>
            <a:r>
              <a:rPr lang="en-US" sz="1200" b="0" i="0" kern="1200" dirty="0" err="1" smtClean="0">
                <a:solidFill>
                  <a:schemeClr val="tx1"/>
                </a:solidFill>
                <a:effectLst/>
                <a:latin typeface="+mn-lt"/>
                <a:ea typeface="+mn-ea"/>
                <a:cs typeface="+mn-cs"/>
              </a:rPr>
              <a:t>two”for</a:t>
            </a:r>
            <a:r>
              <a:rPr lang="en-US" sz="1200" b="0" i="0" kern="1200" dirty="0" smtClean="0">
                <a:solidFill>
                  <a:schemeClr val="tx1"/>
                </a:solidFill>
                <a:effectLst/>
                <a:latin typeface="+mn-lt"/>
                <a:ea typeface="+mn-ea"/>
                <a:cs typeface="+mn-cs"/>
              </a:rPr>
              <a:t> all other numbers, a single word for “many” is used. “There are not really occasions in their daily lives where the </a:t>
            </a:r>
            <a:r>
              <a:rPr lang="en-US" sz="1200" b="0" i="0" kern="1200" dirty="0" err="1" smtClean="0">
                <a:solidFill>
                  <a:schemeClr val="tx1"/>
                </a:solidFill>
                <a:effectLst/>
                <a:latin typeface="+mn-lt"/>
                <a:ea typeface="+mn-ea"/>
                <a:cs typeface="+mn-cs"/>
              </a:rPr>
              <a:t>Pirahã</a:t>
            </a:r>
            <a:r>
              <a:rPr lang="en-US" sz="1200" b="0" i="0" kern="1200" dirty="0" smtClean="0">
                <a:solidFill>
                  <a:schemeClr val="tx1"/>
                </a:solidFill>
                <a:effectLst/>
                <a:latin typeface="+mn-lt"/>
                <a:ea typeface="+mn-ea"/>
                <a:cs typeface="+mn-cs"/>
              </a:rPr>
              <a:t> need to count,” explains Gordon.</a:t>
            </a:r>
          </a:p>
          <a:p>
            <a:r>
              <a:rPr lang="en-US" sz="1200" b="0" i="0" kern="1200" dirty="0" smtClean="0">
                <a:solidFill>
                  <a:schemeClr val="tx1"/>
                </a:solidFill>
                <a:effectLst/>
                <a:latin typeface="+mn-lt"/>
                <a:ea typeface="+mn-ea"/>
                <a:cs typeface="+mn-cs"/>
              </a:rPr>
              <a:t> </a:t>
            </a:r>
          </a:p>
          <a:p>
            <a:r>
              <a:rPr lang="en-US" sz="1200" b="0" i="0" kern="1200" dirty="0" smtClean="0">
                <a:solidFill>
                  <a:schemeClr val="tx1"/>
                </a:solidFill>
                <a:effectLst/>
                <a:latin typeface="+mn-lt"/>
                <a:ea typeface="+mn-ea"/>
                <a:cs typeface="+mn-cs"/>
              </a:rPr>
              <a:t>In order to test if this prevented members of the tribe from perceiving higher numbers, Gordon set seven </a:t>
            </a:r>
            <a:r>
              <a:rPr lang="en-US" sz="1200" b="0" i="0" kern="1200" dirty="0" err="1" smtClean="0">
                <a:solidFill>
                  <a:schemeClr val="tx1"/>
                </a:solidFill>
                <a:effectLst/>
                <a:latin typeface="+mn-lt"/>
                <a:ea typeface="+mn-ea"/>
                <a:cs typeface="+mn-cs"/>
              </a:rPr>
              <a:t>Pirahã</a:t>
            </a:r>
            <a:r>
              <a:rPr lang="en-US" sz="1200" b="0" i="0" kern="1200" dirty="0" smtClean="0">
                <a:solidFill>
                  <a:schemeClr val="tx1"/>
                </a:solidFill>
                <a:effectLst/>
                <a:latin typeface="+mn-lt"/>
                <a:ea typeface="+mn-ea"/>
                <a:cs typeface="+mn-cs"/>
              </a:rPr>
              <a:t> a variety of tasks. In the simplest, he sat opposite an individual and laid out a random number of familiar objects, including batteries, sticks and nuts, in a row. The </a:t>
            </a:r>
            <a:r>
              <a:rPr lang="en-US" sz="1200" b="0" i="0" kern="1200" dirty="0" err="1" smtClean="0">
                <a:solidFill>
                  <a:schemeClr val="tx1"/>
                </a:solidFill>
                <a:effectLst/>
                <a:latin typeface="+mn-lt"/>
                <a:ea typeface="+mn-ea"/>
                <a:cs typeface="+mn-cs"/>
              </a:rPr>
              <a:t>Pirahã</a:t>
            </a:r>
            <a:r>
              <a:rPr lang="en-US" sz="1200" b="0" i="0" kern="1200" dirty="0" smtClean="0">
                <a:solidFill>
                  <a:schemeClr val="tx1"/>
                </a:solidFill>
                <a:effectLst/>
                <a:latin typeface="+mn-lt"/>
                <a:ea typeface="+mn-ea"/>
                <a:cs typeface="+mn-cs"/>
              </a:rPr>
              <a:t> were supposed to respond by laying out the same number of objects from their own pile.</a:t>
            </a:r>
          </a:p>
          <a:p>
            <a:r>
              <a:rPr lang="en-US" sz="1200" b="0" i="0" kern="1200" dirty="0" smtClean="0">
                <a:solidFill>
                  <a:schemeClr val="tx1"/>
                </a:solidFill>
                <a:effectLst/>
                <a:latin typeface="+mn-lt"/>
                <a:ea typeface="+mn-ea"/>
                <a:cs typeface="+mn-cs"/>
              </a:rPr>
              <a:t> </a:t>
            </a:r>
          </a:p>
          <a:p>
            <a:r>
              <a:rPr lang="en-US" sz="1200" b="0" i="0" kern="1200" dirty="0" smtClean="0">
                <a:solidFill>
                  <a:schemeClr val="tx1"/>
                </a:solidFill>
                <a:effectLst/>
                <a:latin typeface="+mn-lt"/>
                <a:ea typeface="+mn-ea"/>
                <a:cs typeface="+mn-cs"/>
              </a:rPr>
              <a:t>For one, two and three objects, members of the tribe consistently matched Gordon’s pile correctly. But for four and five and up to ten, they could only match it approximately, deviating more from the correct number as the row got longer.</a:t>
            </a:r>
          </a:p>
          <a:p>
            <a:r>
              <a:rPr lang="en-US" sz="1200" b="0" i="0" kern="1200" dirty="0" smtClean="0">
                <a:solidFill>
                  <a:schemeClr val="tx1"/>
                </a:solidFill>
                <a:effectLst/>
                <a:latin typeface="+mn-lt"/>
                <a:ea typeface="+mn-ea"/>
                <a:cs typeface="+mn-cs"/>
              </a:rPr>
              <a:t> </a:t>
            </a:r>
          </a:p>
          <a:p>
            <a:r>
              <a:rPr lang="en-US" sz="1200" b="0" i="0" kern="1200" dirty="0" smtClean="0">
                <a:solidFill>
                  <a:schemeClr val="tx1"/>
                </a:solidFill>
                <a:effectLst/>
                <a:latin typeface="+mn-lt"/>
                <a:ea typeface="+mn-ea"/>
                <a:cs typeface="+mn-cs"/>
              </a:rPr>
              <a:t>The </a:t>
            </a:r>
            <a:r>
              <a:rPr lang="en-US" sz="1200" b="0" i="0" kern="1200" dirty="0" err="1" smtClean="0">
                <a:solidFill>
                  <a:schemeClr val="tx1"/>
                </a:solidFill>
                <a:effectLst/>
                <a:latin typeface="+mn-lt"/>
                <a:ea typeface="+mn-ea"/>
                <a:cs typeface="+mn-cs"/>
              </a:rPr>
              <a:t>Pirahã</a:t>
            </a:r>
            <a:r>
              <a:rPr lang="en-US" sz="1200" b="0" i="0" kern="1200" dirty="0" smtClean="0">
                <a:solidFill>
                  <a:schemeClr val="tx1"/>
                </a:solidFill>
                <a:effectLst/>
                <a:latin typeface="+mn-lt"/>
                <a:ea typeface="+mn-ea"/>
                <a:cs typeface="+mn-cs"/>
              </a:rPr>
              <a:t> also failed to remember whether a box they had been shown seconds ago had four or five fish drawn on the top. When Gordon’s colleagues tapped on the floor three times, the </a:t>
            </a:r>
            <a:r>
              <a:rPr lang="en-US" sz="1200" b="0" i="0" kern="1200" dirty="0" err="1" smtClean="0">
                <a:solidFill>
                  <a:schemeClr val="tx1"/>
                </a:solidFill>
                <a:effectLst/>
                <a:latin typeface="+mn-lt"/>
                <a:ea typeface="+mn-ea"/>
                <a:cs typeface="+mn-cs"/>
              </a:rPr>
              <a:t>Pirahã</a:t>
            </a:r>
            <a:r>
              <a:rPr lang="en-US" sz="1200" b="0" i="0" kern="1200" dirty="0" smtClean="0">
                <a:solidFill>
                  <a:schemeClr val="tx1"/>
                </a:solidFill>
                <a:effectLst/>
                <a:latin typeface="+mn-lt"/>
                <a:ea typeface="+mn-ea"/>
                <a:cs typeface="+mn-cs"/>
              </a:rPr>
              <a:t> were able to imitate this precisely, but failed to mimic strings of four of five taps.</a:t>
            </a:r>
          </a:p>
          <a:p>
            <a:r>
              <a:rPr lang="en-US" sz="1200" b="0" i="0" kern="1200" dirty="0" smtClean="0">
                <a:solidFill>
                  <a:schemeClr val="tx1"/>
                </a:solidFill>
                <a:effectLst/>
                <a:latin typeface="+mn-lt"/>
                <a:ea typeface="+mn-ea"/>
                <a:cs typeface="+mn-cs"/>
              </a:rPr>
              <a:t> </a:t>
            </a:r>
          </a:p>
          <a:p>
            <a:r>
              <a:rPr lang="en-US" sz="1200" b="0" i="0" kern="1200" dirty="0" smtClean="0">
                <a:solidFill>
                  <a:schemeClr val="tx1"/>
                </a:solidFill>
                <a:effectLst/>
                <a:latin typeface="+mn-lt"/>
                <a:ea typeface="+mn-ea"/>
                <a:cs typeface="+mn-cs"/>
              </a:rPr>
              <a:t>Gordon says this is the first convincing evidence that a language lacking words for certain concepts could actually prevent speakers of the language from understanding those concepts. However, other scientists are far from convinced. </a:t>
            </a:r>
            <a:r>
              <a:rPr lang="en-US" sz="1200" b="0" i="0" kern="1200" dirty="0" err="1" smtClean="0">
                <a:solidFill>
                  <a:schemeClr val="tx1"/>
                </a:solidFill>
                <a:effectLst/>
                <a:latin typeface="+mn-lt"/>
                <a:ea typeface="+mn-ea"/>
                <a:cs typeface="+mn-cs"/>
              </a:rPr>
              <a:t>Feigenson</a:t>
            </a:r>
            <a:r>
              <a:rPr lang="en-US" sz="1200" b="0" i="0" kern="1200" dirty="0" smtClean="0">
                <a:solidFill>
                  <a:schemeClr val="tx1"/>
                </a:solidFill>
                <a:effectLst/>
                <a:latin typeface="+mn-lt"/>
                <a:ea typeface="+mn-ea"/>
                <a:cs typeface="+mn-cs"/>
              </a:rPr>
              <a:t> points out that there could be other reasons, aside from pure language, why the </a:t>
            </a:r>
            <a:r>
              <a:rPr lang="en-US" sz="1200" b="0" i="0" kern="1200" dirty="0" err="1" smtClean="0">
                <a:solidFill>
                  <a:schemeClr val="tx1"/>
                </a:solidFill>
                <a:effectLst/>
                <a:latin typeface="+mn-lt"/>
                <a:ea typeface="+mn-ea"/>
                <a:cs typeface="+mn-cs"/>
              </a:rPr>
              <a:t>Pirahã</a:t>
            </a:r>
            <a:r>
              <a:rPr lang="en-US" sz="1200" b="0" i="0" kern="1200" dirty="0" smtClean="0">
                <a:solidFill>
                  <a:schemeClr val="tx1"/>
                </a:solidFill>
                <a:effectLst/>
                <a:latin typeface="+mn-lt"/>
                <a:ea typeface="+mn-ea"/>
                <a:cs typeface="+mn-cs"/>
              </a:rPr>
              <a:t> could not distinguish accurately for higher numbers including not being used to dealing with large numbers or set such tasks.</a:t>
            </a:r>
          </a:p>
          <a:p>
            <a:r>
              <a:rPr lang="en-US" sz="1200" b="0" i="0" kern="1200" dirty="0" smtClean="0">
                <a:solidFill>
                  <a:schemeClr val="tx1"/>
                </a:solidFill>
                <a:effectLst/>
                <a:latin typeface="+mn-lt"/>
                <a:ea typeface="+mn-ea"/>
                <a:cs typeface="+mn-cs"/>
              </a:rPr>
              <a:t> </a:t>
            </a:r>
          </a:p>
          <a:p>
            <a:r>
              <a:rPr lang="en-US" sz="1200" b="0" i="0" kern="1200" dirty="0" smtClean="0">
                <a:solidFill>
                  <a:schemeClr val="tx1"/>
                </a:solidFill>
                <a:effectLst/>
                <a:latin typeface="+mn-lt"/>
                <a:ea typeface="+mn-ea"/>
                <a:cs typeface="+mn-cs"/>
              </a:rPr>
              <a:t>“The question remains highly controversial,” says psychologist Randy </a:t>
            </a:r>
            <a:r>
              <a:rPr lang="en-US" sz="1200" b="0" i="0" kern="1200" dirty="0" err="1" smtClean="0">
                <a:solidFill>
                  <a:schemeClr val="tx1"/>
                </a:solidFill>
                <a:effectLst/>
                <a:latin typeface="+mn-lt"/>
                <a:ea typeface="+mn-ea"/>
                <a:cs typeface="+mn-cs"/>
              </a:rPr>
              <a:t>Gallistel</a:t>
            </a:r>
            <a:r>
              <a:rPr lang="en-US" sz="1200" b="0" i="0" kern="1200" dirty="0" smtClean="0">
                <a:solidFill>
                  <a:schemeClr val="tx1"/>
                </a:solidFill>
                <a:effectLst/>
                <a:latin typeface="+mn-lt"/>
                <a:ea typeface="+mn-ea"/>
                <a:cs typeface="+mn-cs"/>
              </a:rPr>
              <a:t> of Rutgers University in Piscataway, New Jersey. “But this work will spark a great deal of discussion.”</a:t>
            </a:r>
          </a:p>
          <a:p>
            <a:endParaRPr lang="en-US" dirty="0"/>
          </a:p>
        </p:txBody>
      </p:sp>
      <p:sp>
        <p:nvSpPr>
          <p:cNvPr id="4" name="Slide Number Placeholder 3"/>
          <p:cNvSpPr>
            <a:spLocks noGrp="1"/>
          </p:cNvSpPr>
          <p:nvPr>
            <p:ph type="sldNum" sz="quarter" idx="10"/>
          </p:nvPr>
        </p:nvSpPr>
        <p:spPr/>
        <p:txBody>
          <a:bodyPr/>
          <a:lstStyle/>
          <a:p>
            <a:fld id="{3FD95AA6-4612-4EEB-8A59-3BEC8AF4C5F5}" type="slidenum">
              <a:rPr lang="en-US" smtClean="0"/>
              <a:t>24</a:t>
            </a:fld>
            <a:endParaRPr lang="en-US"/>
          </a:p>
        </p:txBody>
      </p:sp>
    </p:spTree>
    <p:extLst>
      <p:ext uri="{BB962C8B-B14F-4D97-AF65-F5344CB8AC3E}">
        <p14:creationId xmlns:p14="http://schemas.microsoft.com/office/powerpoint/2010/main" val="28521846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dirty="0" smtClean="0"/>
              <a:t>500 people in Brazil</a:t>
            </a:r>
          </a:p>
          <a:p>
            <a:r>
              <a:rPr lang="en-US" dirty="0" smtClean="0"/>
              <a:t>No words for color</a:t>
            </a:r>
          </a:p>
          <a:p>
            <a:r>
              <a:rPr lang="en-US" dirty="0" smtClean="0"/>
              <a:t>No words for after 2 it is</a:t>
            </a:r>
            <a:r>
              <a:rPr lang="en-US" baseline="0" dirty="0" smtClean="0"/>
              <a:t> all many</a:t>
            </a:r>
          </a:p>
          <a:p>
            <a:r>
              <a:rPr lang="en-US" sz="1200" b="0" i="0" kern="1200" dirty="0" smtClean="0">
                <a:solidFill>
                  <a:schemeClr val="tx1"/>
                </a:solidFill>
                <a:effectLst/>
                <a:latin typeface="+mn-lt"/>
                <a:ea typeface="+mn-ea"/>
                <a:cs typeface="+mn-cs"/>
              </a:rPr>
              <a:t>Daniel Everett tried to teach mathematics to the </a:t>
            </a:r>
            <a:r>
              <a:rPr lang="en-US" sz="1200" b="0" i="0" kern="1200" dirty="0" err="1" smtClean="0">
                <a:solidFill>
                  <a:schemeClr val="tx1"/>
                </a:solidFill>
                <a:effectLst/>
                <a:latin typeface="+mn-lt"/>
                <a:ea typeface="+mn-ea"/>
                <a:cs typeface="+mn-cs"/>
              </a:rPr>
              <a:t>Pirahã</a:t>
            </a:r>
            <a:r>
              <a:rPr lang="en-US" sz="1200" b="0" i="0" kern="1200" dirty="0" smtClean="0">
                <a:solidFill>
                  <a:schemeClr val="tx1"/>
                </a:solidFill>
                <a:effectLst/>
                <a:latin typeface="+mn-lt"/>
                <a:ea typeface="+mn-ea"/>
                <a:cs typeface="+mn-cs"/>
              </a:rPr>
              <a:t> people for eight months. No one among the </a:t>
            </a:r>
            <a:r>
              <a:rPr lang="en-US" sz="1200" b="0" i="0" kern="1200" dirty="0" err="1" smtClean="0">
                <a:solidFill>
                  <a:schemeClr val="tx1"/>
                </a:solidFill>
                <a:effectLst/>
                <a:latin typeface="+mn-lt"/>
                <a:ea typeface="+mn-ea"/>
                <a:cs typeface="+mn-cs"/>
              </a:rPr>
              <a:t>Pirahã</a:t>
            </a:r>
            <a:r>
              <a:rPr lang="en-US" sz="1200" b="0" i="0" kern="1200" dirty="0" smtClean="0">
                <a:solidFill>
                  <a:schemeClr val="tx1"/>
                </a:solidFill>
                <a:effectLst/>
                <a:latin typeface="+mn-lt"/>
                <a:ea typeface="+mn-ea"/>
                <a:cs typeface="+mn-cs"/>
              </a:rPr>
              <a:t> people learned to count up to ten or add 1+1.</a:t>
            </a:r>
          </a:p>
          <a:p>
            <a:r>
              <a:rPr lang="en-US" sz="1200" b="0" i="0" kern="1200" dirty="0" smtClean="0">
                <a:solidFill>
                  <a:schemeClr val="tx1"/>
                </a:solidFill>
                <a:effectLst/>
                <a:latin typeface="+mn-lt"/>
                <a:ea typeface="+mn-ea"/>
                <a:cs typeface="+mn-cs"/>
              </a:rPr>
              <a:t>No history, when you are dead you are gone</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As far as the </a:t>
            </a:r>
            <a:r>
              <a:rPr lang="en-US" sz="1200" b="0" i="0" kern="1200" dirty="0" err="1" smtClean="0">
                <a:solidFill>
                  <a:schemeClr val="tx1"/>
                </a:solidFill>
                <a:effectLst/>
                <a:latin typeface="+mn-lt"/>
                <a:ea typeface="+mn-ea"/>
                <a:cs typeface="+mn-cs"/>
              </a:rPr>
              <a:t>Piraha</a:t>
            </a:r>
            <a:r>
              <a:rPr lang="en-US" sz="1200" b="0" i="0" kern="1200" dirty="0" smtClean="0">
                <a:solidFill>
                  <a:schemeClr val="tx1"/>
                </a:solidFill>
                <a:effectLst/>
                <a:latin typeface="+mn-lt"/>
                <a:ea typeface="+mn-ea"/>
                <a:cs typeface="+mn-cs"/>
              </a:rPr>
              <a:t> have related to researchers, their culture is concerned solely with matters that fall within direct personal experience, and thus there is no history beyond living memory.</a:t>
            </a:r>
          </a:p>
          <a:p>
            <a:r>
              <a:rPr lang="en-US" sz="1200" b="0" i="0" kern="1200" dirty="0" smtClean="0">
                <a:solidFill>
                  <a:schemeClr val="tx1"/>
                </a:solidFill>
                <a:effectLst/>
                <a:latin typeface="+mn-lt"/>
                <a:ea typeface="+mn-ea"/>
                <a:cs typeface="+mn-cs"/>
              </a:rPr>
              <a:t>Its seven consonants and three vowels are the fewest known of any language.</a:t>
            </a:r>
          </a:p>
          <a:p>
            <a:r>
              <a:rPr lang="en-US" sz="1200" b="0" i="0" kern="1200" dirty="0" smtClean="0">
                <a:solidFill>
                  <a:schemeClr val="tx1"/>
                </a:solidFill>
                <a:effectLst/>
                <a:latin typeface="+mn-lt"/>
                <a:ea typeface="+mn-ea"/>
                <a:cs typeface="+mn-cs"/>
              </a:rPr>
              <a:t>The culture has the simplest known kinship system, not tracking relations any more distant than biological siblings.</a:t>
            </a:r>
          </a:p>
          <a:p>
            <a:r>
              <a:rPr lang="en-US" sz="1200" b="0" i="0" kern="1200" dirty="0" smtClean="0">
                <a:solidFill>
                  <a:schemeClr val="tx1"/>
                </a:solidFill>
                <a:effectLst/>
                <a:latin typeface="+mn-lt"/>
                <a:ea typeface="+mn-ea"/>
                <a:cs typeface="+mn-cs"/>
              </a:rPr>
              <a:t>The people do not count and the language does not have words for precise numbers. Despite efforts to teach them, researchers claim they seem incapable of learning numeracy.</a:t>
            </a:r>
          </a:p>
          <a:p>
            <a:r>
              <a:rPr lang="en-US" sz="1200" b="0" i="0" kern="1200" dirty="0" smtClean="0">
                <a:solidFill>
                  <a:schemeClr val="tx1"/>
                </a:solidFill>
                <a:effectLst/>
                <a:latin typeface="+mn-lt"/>
                <a:ea typeface="+mn-ea"/>
                <a:cs typeface="+mn-cs"/>
              </a:rPr>
              <a:t>It is suspected that the language's entire pronoun set, which is the simplest of any known language, was recently borrowed from one of the </a:t>
            </a:r>
            <a:r>
              <a:rPr lang="en-US" sz="1200" b="0" i="0" kern="1200" dirty="0" err="1" smtClean="0">
                <a:solidFill>
                  <a:schemeClr val="tx1"/>
                </a:solidFill>
                <a:effectLst/>
                <a:latin typeface="+mn-lt"/>
                <a:ea typeface="+mn-ea"/>
                <a:cs typeface="+mn-cs"/>
              </a:rPr>
              <a:t>Tupl-Guaranl</a:t>
            </a:r>
            <a:r>
              <a:rPr lang="en-US" sz="1200" b="0" i="0" kern="1200" dirty="0" smtClean="0">
                <a:solidFill>
                  <a:schemeClr val="tx1"/>
                </a:solidFill>
                <a:effectLst/>
                <a:latin typeface="+mn-lt"/>
                <a:ea typeface="+mn-ea"/>
                <a:cs typeface="+mn-cs"/>
              </a:rPr>
              <a:t> languages, and that prior to that the language had no pronouns whatsoever. Many linguists, however, find this claim questionable, noting that there is no historical-comparative evidence indicating the non-existence of pronouns in a previous period of the history of </a:t>
            </a:r>
            <a:r>
              <a:rPr lang="en-US" sz="1200" b="0" i="0" kern="1200" dirty="0" err="1" smtClean="0">
                <a:solidFill>
                  <a:schemeClr val="tx1"/>
                </a:solidFill>
                <a:effectLst/>
                <a:latin typeface="+mn-lt"/>
                <a:ea typeface="+mn-ea"/>
                <a:cs typeface="+mn-cs"/>
              </a:rPr>
              <a:t>Piraha</a:t>
            </a:r>
            <a:r>
              <a:rPr lang="en-US" sz="1200" b="0" i="0" kern="1200" dirty="0" smtClean="0">
                <a:solidFill>
                  <a:schemeClr val="tx1"/>
                </a:solidFill>
                <a:effectLst/>
                <a:latin typeface="+mn-lt"/>
                <a:ea typeface="+mn-ea"/>
                <a:cs typeface="+mn-cs"/>
              </a:rPr>
              <a:t> also, the overall lack of Tupi-Guarani loanwords in areas of the lexicon more susceptible to borrowing (such as nouns referring to cultural items, for instance) makes this hypothesis even less plausible.</a:t>
            </a:r>
          </a:p>
          <a:p>
            <a:r>
              <a:rPr lang="en-US" sz="1200" b="0" i="0" kern="1200" dirty="0" smtClean="0">
                <a:solidFill>
                  <a:schemeClr val="tx1"/>
                </a:solidFill>
                <a:effectLst/>
                <a:latin typeface="+mn-lt"/>
                <a:ea typeface="+mn-ea"/>
                <a:cs typeface="+mn-cs"/>
              </a:rPr>
              <a:t>There is a disputed theory that the language has no color terminology. There are no unanalyzable root words for color; the color words recorded are all compounds like bi³i¹sai, "blood-like", which is not that uncommon.</a:t>
            </a:r>
          </a:p>
          <a:p>
            <a:r>
              <a:rPr lang="en-US" sz="1200" b="0" i="0" kern="1200" dirty="0" smtClean="0">
                <a:solidFill>
                  <a:schemeClr val="tx1"/>
                </a:solidFill>
                <a:effectLst/>
                <a:latin typeface="+mn-lt"/>
                <a:ea typeface="+mn-ea"/>
                <a:cs typeface="+mn-cs"/>
              </a:rPr>
              <a:t>They have very little artwork. The artwork that is present, mostly necklaces and drawn stick-figures, is crude and used primarily to ward off evil spirits.</a:t>
            </a:r>
          </a:p>
          <a:p>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endParaRPr lang="en-US" dirty="0"/>
          </a:p>
        </p:txBody>
      </p:sp>
      <p:sp>
        <p:nvSpPr>
          <p:cNvPr id="4" name="Slide Number Placeholder 3"/>
          <p:cNvSpPr>
            <a:spLocks noGrp="1"/>
          </p:cNvSpPr>
          <p:nvPr>
            <p:ph type="sldNum" sz="quarter" idx="10"/>
          </p:nvPr>
        </p:nvSpPr>
        <p:spPr/>
        <p:txBody>
          <a:bodyPr/>
          <a:lstStyle/>
          <a:p>
            <a:fld id="{3FD95AA6-4612-4EEB-8A59-3BEC8AF4C5F5}" type="slidenum">
              <a:rPr lang="en-US" smtClean="0"/>
              <a:t>25</a:t>
            </a:fld>
            <a:endParaRPr lang="en-US"/>
          </a:p>
        </p:txBody>
      </p:sp>
    </p:spTree>
    <p:extLst>
      <p:ext uri="{BB962C8B-B14F-4D97-AF65-F5344CB8AC3E}">
        <p14:creationId xmlns:p14="http://schemas.microsoft.com/office/powerpoint/2010/main" val="32459193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Are we the English speakers losing out as we only have 1 word for snow, do people who speak differently see the world differently.</a:t>
            </a:r>
            <a:endParaRPr lang="en-US" dirty="0"/>
          </a:p>
        </p:txBody>
      </p:sp>
      <p:sp>
        <p:nvSpPr>
          <p:cNvPr id="4" name="Slide Number Placeholder 3"/>
          <p:cNvSpPr>
            <a:spLocks noGrp="1"/>
          </p:cNvSpPr>
          <p:nvPr>
            <p:ph type="sldNum" sz="quarter" idx="10"/>
          </p:nvPr>
        </p:nvSpPr>
        <p:spPr/>
        <p:txBody>
          <a:bodyPr/>
          <a:lstStyle/>
          <a:p>
            <a:fld id="{3FD95AA6-4612-4EEB-8A59-3BEC8AF4C5F5}" type="slidenum">
              <a:rPr lang="en-US" smtClean="0"/>
              <a:t>26</a:t>
            </a:fld>
            <a:endParaRPr lang="en-US"/>
          </a:p>
        </p:txBody>
      </p:sp>
    </p:spTree>
    <p:extLst>
      <p:ext uri="{BB962C8B-B14F-4D97-AF65-F5344CB8AC3E}">
        <p14:creationId xmlns:p14="http://schemas.microsoft.com/office/powerpoint/2010/main" val="30021382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FD95AA6-4612-4EEB-8A59-3BEC8AF4C5F5}" type="slidenum">
              <a:rPr lang="en-US" smtClean="0"/>
              <a:t>27</a:t>
            </a:fld>
            <a:endParaRPr lang="en-US"/>
          </a:p>
        </p:txBody>
      </p:sp>
    </p:spTree>
    <p:extLst>
      <p:ext uri="{BB962C8B-B14F-4D97-AF65-F5344CB8AC3E}">
        <p14:creationId xmlns:p14="http://schemas.microsoft.com/office/powerpoint/2010/main" val="30785323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Jim </a:t>
            </a:r>
            <a:r>
              <a:rPr lang="en-US" dirty="0" err="1" smtClean="0"/>
              <a:t>cary</a:t>
            </a:r>
            <a:r>
              <a:rPr lang="en-US" dirty="0" smtClean="0"/>
              <a:t> is there for no other reason than I could not get a good picture of Reason!!!!!</a:t>
            </a:r>
            <a:endParaRPr lang="en-US" dirty="0"/>
          </a:p>
        </p:txBody>
      </p:sp>
      <p:sp>
        <p:nvSpPr>
          <p:cNvPr id="4" name="Slide Number Placeholder 3"/>
          <p:cNvSpPr>
            <a:spLocks noGrp="1"/>
          </p:cNvSpPr>
          <p:nvPr>
            <p:ph type="sldNum" sz="quarter" idx="10"/>
          </p:nvPr>
        </p:nvSpPr>
        <p:spPr/>
        <p:txBody>
          <a:bodyPr/>
          <a:lstStyle/>
          <a:p>
            <a:fld id="{3FD95AA6-4612-4EEB-8A59-3BEC8AF4C5F5}" type="slidenum">
              <a:rPr lang="en-US" smtClean="0"/>
              <a:t>31</a:t>
            </a:fld>
            <a:endParaRPr lang="en-US"/>
          </a:p>
        </p:txBody>
      </p:sp>
    </p:spTree>
    <p:extLst>
      <p:ext uri="{BB962C8B-B14F-4D97-AF65-F5344CB8AC3E}">
        <p14:creationId xmlns:p14="http://schemas.microsoft.com/office/powerpoint/2010/main" val="4971924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 languages are</a:t>
            </a:r>
            <a:r>
              <a:rPr lang="en-US" baseline="0" dirty="0" smtClean="0"/>
              <a:t> rule governed. All languages  have grammar and nouns, subject </a:t>
            </a:r>
            <a:r>
              <a:rPr lang="en-US" baseline="0" dirty="0" err="1" smtClean="0"/>
              <a:t>etc</a:t>
            </a:r>
            <a:r>
              <a:rPr lang="en-US" baseline="0" dirty="0" smtClean="0"/>
              <a:t> and vocabulary</a:t>
            </a:r>
            <a:endParaRPr lang="en-US" dirty="0"/>
          </a:p>
        </p:txBody>
      </p:sp>
      <p:sp>
        <p:nvSpPr>
          <p:cNvPr id="4" name="Slide Number Placeholder 3"/>
          <p:cNvSpPr>
            <a:spLocks noGrp="1"/>
          </p:cNvSpPr>
          <p:nvPr>
            <p:ph type="sldNum" sz="quarter" idx="10"/>
          </p:nvPr>
        </p:nvSpPr>
        <p:spPr/>
        <p:txBody>
          <a:bodyPr/>
          <a:lstStyle/>
          <a:p>
            <a:fld id="{3FD95AA6-4612-4EEB-8A59-3BEC8AF4C5F5}" type="slidenum">
              <a:rPr lang="en-US" smtClean="0"/>
              <a:t>5</a:t>
            </a:fld>
            <a:endParaRPr lang="en-US"/>
          </a:p>
        </p:txBody>
      </p:sp>
    </p:spTree>
    <p:extLst>
      <p:ext uri="{BB962C8B-B14F-4D97-AF65-F5344CB8AC3E}">
        <p14:creationId xmlns:p14="http://schemas.microsoft.com/office/powerpoint/2010/main" val="22889906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Consider the</a:t>
            </a:r>
            <a:r>
              <a:rPr lang="en-US" baseline="0" dirty="0" smtClean="0"/>
              <a:t> following scenario, Scenario A you are in class and you are bored, while the teacher is not looking you make a yawning gesture to a friend by putting your hand to your mouth.</a:t>
            </a:r>
          </a:p>
          <a:p>
            <a:r>
              <a:rPr lang="en-US" dirty="0" smtClean="0"/>
              <a:t>Scenario B: You</a:t>
            </a:r>
            <a:r>
              <a:rPr lang="en-US" baseline="0" dirty="0" smtClean="0"/>
              <a:t> are trying to look interested in what someone says and you yawn by accident.</a:t>
            </a:r>
          </a:p>
          <a:p>
            <a:r>
              <a:rPr lang="en-US" baseline="0" dirty="0" smtClean="0"/>
              <a:t>Both might loosely called body language but only the first can be described as language as it is intended.</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3FD95AA6-4612-4EEB-8A59-3BEC8AF4C5F5}" type="slidenum">
              <a:rPr lang="en-US" smtClean="0"/>
              <a:t>7</a:t>
            </a:fld>
            <a:endParaRPr lang="en-US"/>
          </a:p>
        </p:txBody>
      </p:sp>
    </p:spTree>
    <p:extLst>
      <p:ext uri="{BB962C8B-B14F-4D97-AF65-F5344CB8AC3E}">
        <p14:creationId xmlns:p14="http://schemas.microsoft.com/office/powerpoint/2010/main" val="5214716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FD95AA6-4612-4EEB-8A59-3BEC8AF4C5F5}" type="slidenum">
              <a:rPr lang="en-US" smtClean="0"/>
              <a:t>8</a:t>
            </a:fld>
            <a:endParaRPr lang="en-US"/>
          </a:p>
        </p:txBody>
      </p:sp>
    </p:spTree>
    <p:extLst>
      <p:ext uri="{BB962C8B-B14F-4D97-AF65-F5344CB8AC3E}">
        <p14:creationId xmlns:p14="http://schemas.microsoft.com/office/powerpoint/2010/main" val="8387792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will have feedback</a:t>
            </a:r>
            <a:r>
              <a:rPr lang="en-US" baseline="0" dirty="0" smtClean="0"/>
              <a:t> from the class on their wise saying</a:t>
            </a:r>
            <a:endParaRPr lang="en-US" dirty="0"/>
          </a:p>
        </p:txBody>
      </p:sp>
      <p:sp>
        <p:nvSpPr>
          <p:cNvPr id="4" name="Slide Number Placeholder 3"/>
          <p:cNvSpPr>
            <a:spLocks noGrp="1"/>
          </p:cNvSpPr>
          <p:nvPr>
            <p:ph type="sldNum" sz="quarter" idx="10"/>
          </p:nvPr>
        </p:nvSpPr>
        <p:spPr/>
        <p:txBody>
          <a:bodyPr/>
          <a:lstStyle/>
          <a:p>
            <a:fld id="{3FD95AA6-4612-4EEB-8A59-3BEC8AF4C5F5}" type="slidenum">
              <a:rPr lang="en-US" smtClean="0"/>
              <a:t>10</a:t>
            </a:fld>
            <a:endParaRPr lang="en-US"/>
          </a:p>
        </p:txBody>
      </p:sp>
    </p:spTree>
    <p:extLst>
      <p:ext uri="{BB962C8B-B14F-4D97-AF65-F5344CB8AC3E}">
        <p14:creationId xmlns:p14="http://schemas.microsoft.com/office/powerpoint/2010/main" val="3844870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want the students to come up with the word meaning in the 3 minutes discussion</a:t>
            </a:r>
            <a:r>
              <a:rPr lang="en-US" baseline="0" dirty="0" smtClean="0"/>
              <a:t> they have</a:t>
            </a:r>
          </a:p>
          <a:p>
            <a:endParaRPr lang="en-US" dirty="0" smtClean="0"/>
          </a:p>
          <a:p>
            <a:r>
              <a:rPr lang="en-US" dirty="0" smtClean="0"/>
              <a:t>Do</a:t>
            </a:r>
            <a:r>
              <a:rPr lang="en-US" baseline="0" dirty="0" smtClean="0"/>
              <a:t> the sounds of the animals have meaning, if so then they are a language?</a:t>
            </a:r>
          </a:p>
          <a:p>
            <a:endParaRPr lang="en-US" dirty="0"/>
          </a:p>
        </p:txBody>
      </p:sp>
      <p:sp>
        <p:nvSpPr>
          <p:cNvPr id="4" name="Slide Number Placeholder 3"/>
          <p:cNvSpPr>
            <a:spLocks noGrp="1"/>
          </p:cNvSpPr>
          <p:nvPr>
            <p:ph type="sldNum" sz="quarter" idx="10"/>
          </p:nvPr>
        </p:nvSpPr>
        <p:spPr/>
        <p:txBody>
          <a:bodyPr/>
          <a:lstStyle/>
          <a:p>
            <a:fld id="{3FD95AA6-4612-4EEB-8A59-3BEC8AF4C5F5}" type="slidenum">
              <a:rPr lang="en-US" smtClean="0"/>
              <a:t>11</a:t>
            </a:fld>
            <a:endParaRPr lang="en-US"/>
          </a:p>
        </p:txBody>
      </p:sp>
    </p:spTree>
    <p:extLst>
      <p:ext uri="{BB962C8B-B14F-4D97-AF65-F5344CB8AC3E}">
        <p14:creationId xmlns:p14="http://schemas.microsoft.com/office/powerpoint/2010/main" val="32971312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Questions</a:t>
            </a:r>
          </a:p>
          <a:p>
            <a:r>
              <a:rPr lang="en-US" dirty="0" smtClean="0"/>
              <a:t>Then after</a:t>
            </a:r>
            <a:r>
              <a:rPr lang="en-US" baseline="0" dirty="0" smtClean="0"/>
              <a:t> giving everybody 2 minutes to read tell them a small exam with the 4 questions following. Tell the students to read and study the above for a small exam</a:t>
            </a:r>
            <a:endParaRPr lang="en-US" dirty="0" smtClean="0"/>
          </a:p>
          <a:p>
            <a:r>
              <a:rPr lang="en-US" dirty="0" smtClean="0"/>
              <a:t>What is </a:t>
            </a:r>
            <a:r>
              <a:rPr lang="en-US" dirty="0" err="1" smtClean="0"/>
              <a:t>traxoline</a:t>
            </a:r>
            <a:r>
              <a:rPr lang="en-US" dirty="0" smtClean="0"/>
              <a:t>?</a:t>
            </a:r>
          </a:p>
          <a:p>
            <a:r>
              <a:rPr lang="en-US" dirty="0" smtClean="0"/>
              <a:t>Where is it </a:t>
            </a:r>
            <a:r>
              <a:rPr lang="en-US" dirty="0" err="1" smtClean="0"/>
              <a:t>montilled</a:t>
            </a:r>
            <a:r>
              <a:rPr lang="en-US" dirty="0" smtClean="0"/>
              <a:t>?</a:t>
            </a:r>
          </a:p>
          <a:p>
            <a:r>
              <a:rPr lang="en-US" dirty="0" smtClean="0"/>
              <a:t>How is </a:t>
            </a:r>
            <a:r>
              <a:rPr lang="en-US" dirty="0" err="1" smtClean="0"/>
              <a:t>traxoline</a:t>
            </a:r>
            <a:r>
              <a:rPr lang="en-US" dirty="0" smtClean="0"/>
              <a:t> </a:t>
            </a:r>
            <a:r>
              <a:rPr lang="en-US" dirty="0" err="1" smtClean="0"/>
              <a:t>quaselled</a:t>
            </a:r>
            <a:r>
              <a:rPr lang="en-US" dirty="0" smtClean="0"/>
              <a:t>?</a:t>
            </a:r>
          </a:p>
          <a:p>
            <a:r>
              <a:rPr lang="en-US" dirty="0" smtClean="0"/>
              <a:t>Why is it so important to know about </a:t>
            </a:r>
            <a:r>
              <a:rPr lang="en-US" dirty="0" err="1" smtClean="0"/>
              <a:t>traxiline</a:t>
            </a:r>
            <a:r>
              <a:rPr lang="en-US" dirty="0" smtClean="0"/>
              <a:t>?</a:t>
            </a:r>
          </a:p>
          <a:p>
            <a:endParaRPr lang="en-US" dirty="0" smtClean="0"/>
          </a:p>
          <a:p>
            <a:r>
              <a:rPr lang="en-US" dirty="0" smtClean="0"/>
              <a:t>We</a:t>
            </a:r>
            <a:r>
              <a:rPr lang="en-US" baseline="0" dirty="0" smtClean="0"/>
              <a:t> can answer the questions but we have learned nothing new, actually all the new works are just made up. If you do not know what the key words mean in a passage you will not understand the passage. This leads us onto meaning in language and that it is not as straight forward as we think.</a:t>
            </a:r>
          </a:p>
          <a:p>
            <a:r>
              <a:rPr lang="en-US" baseline="0" dirty="0" smtClean="0"/>
              <a:t>We will now move onto the 3 theories of meaning </a:t>
            </a:r>
            <a:endParaRPr lang="en-US" dirty="0"/>
          </a:p>
        </p:txBody>
      </p:sp>
      <p:sp>
        <p:nvSpPr>
          <p:cNvPr id="4" name="Slide Number Placeholder 3"/>
          <p:cNvSpPr>
            <a:spLocks noGrp="1"/>
          </p:cNvSpPr>
          <p:nvPr>
            <p:ph type="sldNum" sz="quarter" idx="10"/>
          </p:nvPr>
        </p:nvSpPr>
        <p:spPr/>
        <p:txBody>
          <a:bodyPr/>
          <a:lstStyle/>
          <a:p>
            <a:fld id="{3FD95AA6-4612-4EEB-8A59-3BEC8AF4C5F5}" type="slidenum">
              <a:rPr lang="en-US" smtClean="0"/>
              <a:t>12</a:t>
            </a:fld>
            <a:endParaRPr lang="en-US"/>
          </a:p>
        </p:txBody>
      </p:sp>
    </p:spTree>
    <p:extLst>
      <p:ext uri="{BB962C8B-B14F-4D97-AF65-F5344CB8AC3E}">
        <p14:creationId xmlns:p14="http://schemas.microsoft.com/office/powerpoint/2010/main" val="8999787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meaning of the words is important,</a:t>
            </a:r>
            <a:r>
              <a:rPr lang="en-US" baseline="0" dirty="0" smtClean="0"/>
              <a:t> you can get the questions right but not understand the meaning</a:t>
            </a:r>
            <a:endParaRPr lang="en-US" dirty="0"/>
          </a:p>
        </p:txBody>
      </p:sp>
      <p:sp>
        <p:nvSpPr>
          <p:cNvPr id="4" name="Slide Number Placeholder 3"/>
          <p:cNvSpPr>
            <a:spLocks noGrp="1"/>
          </p:cNvSpPr>
          <p:nvPr>
            <p:ph type="sldNum" sz="quarter" idx="10"/>
          </p:nvPr>
        </p:nvSpPr>
        <p:spPr/>
        <p:txBody>
          <a:bodyPr/>
          <a:lstStyle/>
          <a:p>
            <a:fld id="{3FD95AA6-4612-4EEB-8A59-3BEC8AF4C5F5}" type="slidenum">
              <a:rPr lang="en-US" smtClean="0"/>
              <a:t>13</a:t>
            </a:fld>
            <a:endParaRPr lang="en-US"/>
          </a:p>
        </p:txBody>
      </p:sp>
    </p:spTree>
    <p:extLst>
      <p:ext uri="{BB962C8B-B14F-4D97-AF65-F5344CB8AC3E}">
        <p14:creationId xmlns:p14="http://schemas.microsoft.com/office/powerpoint/2010/main" val="25372519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Each group gets a word</a:t>
            </a:r>
            <a:r>
              <a:rPr lang="en-US" baseline="0" dirty="0" smtClean="0"/>
              <a:t> to write the dictionary meaning </a:t>
            </a:r>
            <a:endParaRPr lang="en-US" dirty="0" smtClean="0"/>
          </a:p>
          <a:p>
            <a:r>
              <a:rPr lang="en-US" dirty="0" smtClean="0"/>
              <a:t>Group</a:t>
            </a:r>
            <a:r>
              <a:rPr lang="en-US" baseline="0" dirty="0" smtClean="0"/>
              <a:t> 1 to explain </a:t>
            </a:r>
            <a:r>
              <a:rPr lang="en-US" dirty="0" smtClean="0"/>
              <a:t>red</a:t>
            </a:r>
            <a:r>
              <a:rPr lang="en-US" baseline="0" dirty="0" smtClean="0"/>
              <a:t> to the class and not allowed use the word color as it is for a blind person</a:t>
            </a:r>
          </a:p>
          <a:p>
            <a:r>
              <a:rPr lang="en-US" baseline="0" dirty="0" smtClean="0"/>
              <a:t>Group 2 describe the work love as in tennis to someone who has never seen a game of tennis</a:t>
            </a:r>
          </a:p>
          <a:p>
            <a:r>
              <a:rPr lang="en-US" baseline="0" dirty="0" smtClean="0"/>
              <a:t>Group 3 Describe triangle to the class</a:t>
            </a:r>
          </a:p>
          <a:p>
            <a:r>
              <a:rPr lang="en-US" baseline="0" dirty="0" smtClean="0"/>
              <a:t>Group 4 describe circle to the class</a:t>
            </a:r>
          </a:p>
          <a:p>
            <a:r>
              <a:rPr lang="en-US" baseline="0" dirty="0" smtClean="0"/>
              <a:t>Group 5 Describe black to the class as if they were a blind person, cannot use the word color</a:t>
            </a:r>
          </a:p>
          <a:p>
            <a:r>
              <a:rPr lang="en-US" baseline="0" dirty="0" smtClean="0"/>
              <a:t>Group 6 Describe table to the class</a:t>
            </a:r>
          </a:p>
          <a:p>
            <a:r>
              <a:rPr lang="en-US" baseline="0" dirty="0" smtClean="0"/>
              <a:t>Group 7 Describe keyboard</a:t>
            </a:r>
          </a:p>
          <a:p>
            <a:r>
              <a:rPr lang="en-US" baseline="0" dirty="0" smtClean="0"/>
              <a:t>This is for a dictionary so you can only use 20-30 words.</a:t>
            </a:r>
            <a:endParaRPr lang="en-US" dirty="0"/>
          </a:p>
        </p:txBody>
      </p:sp>
      <p:sp>
        <p:nvSpPr>
          <p:cNvPr id="4" name="Slide Number Placeholder 3"/>
          <p:cNvSpPr>
            <a:spLocks noGrp="1"/>
          </p:cNvSpPr>
          <p:nvPr>
            <p:ph type="sldNum" sz="quarter" idx="10"/>
          </p:nvPr>
        </p:nvSpPr>
        <p:spPr/>
        <p:txBody>
          <a:bodyPr/>
          <a:lstStyle/>
          <a:p>
            <a:fld id="{3FD95AA6-4612-4EEB-8A59-3BEC8AF4C5F5}" type="slidenum">
              <a:rPr lang="en-US" smtClean="0"/>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52A0E85-24C8-4F85-B380-14C825D11272}" type="datetimeFigureOut">
              <a:rPr lang="en-US" smtClean="0"/>
              <a:pPr/>
              <a:t>10/30/2012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28326F-4973-4097-944B-34585C2CBDC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2A0E85-24C8-4F85-B380-14C825D11272}" type="datetimeFigureOut">
              <a:rPr lang="en-US" smtClean="0"/>
              <a:pPr/>
              <a:t>10/30/2012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28326F-4973-4097-944B-34585C2CBDC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2A0E85-24C8-4F85-B380-14C825D11272}" type="datetimeFigureOut">
              <a:rPr lang="en-US" smtClean="0"/>
              <a:pPr/>
              <a:t>10/30/2012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28326F-4973-4097-944B-34585C2CBDC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2A0E85-24C8-4F85-B380-14C825D11272}" type="datetimeFigureOut">
              <a:rPr lang="en-US" smtClean="0"/>
              <a:pPr/>
              <a:t>10/30/2012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28326F-4973-4097-944B-34585C2CBDCD}" type="slidenum">
              <a:rPr lang="en-US" smtClean="0"/>
              <a:pPr/>
              <a:t>‹#›</a:t>
            </a:fld>
            <a:endParaRPr lang="en-US"/>
          </a:p>
        </p:txBody>
      </p:sp>
      <p:pic>
        <p:nvPicPr>
          <p:cNvPr id="7" name="Picture 6" descr="waysofknowing.jpg"/>
          <p:cNvPicPr>
            <a:picLocks noChangeAspect="1"/>
          </p:cNvPicPr>
          <p:nvPr userDrawn="1"/>
        </p:nvPicPr>
        <p:blipFill>
          <a:blip r:embed="rId2" cstate="print"/>
          <a:stretch>
            <a:fillRect/>
          </a:stretch>
        </p:blipFill>
        <p:spPr>
          <a:xfrm>
            <a:off x="-228600" y="5105400"/>
            <a:ext cx="1267980" cy="1752600"/>
          </a:xfrm>
          <a:prstGeom prst="rect">
            <a:avLst/>
          </a:prstGeom>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52A0E85-24C8-4F85-B380-14C825D11272}" type="datetimeFigureOut">
              <a:rPr lang="en-US" smtClean="0"/>
              <a:pPr/>
              <a:t>10/30/2012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28326F-4973-4097-944B-34585C2CBDC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52A0E85-24C8-4F85-B380-14C825D11272}" type="datetimeFigureOut">
              <a:rPr lang="en-US" smtClean="0"/>
              <a:pPr/>
              <a:t>10/30/2012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28326F-4973-4097-944B-34585C2CBDC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52A0E85-24C8-4F85-B380-14C825D11272}" type="datetimeFigureOut">
              <a:rPr lang="en-US" smtClean="0"/>
              <a:pPr/>
              <a:t>10/30/2012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C28326F-4973-4097-944B-34585C2CBDC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52A0E85-24C8-4F85-B380-14C825D11272}" type="datetimeFigureOut">
              <a:rPr lang="en-US" smtClean="0"/>
              <a:pPr/>
              <a:t>10/30/2012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C28326F-4973-4097-944B-34585C2CBDC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2A0E85-24C8-4F85-B380-14C825D11272}" type="datetimeFigureOut">
              <a:rPr lang="en-US" smtClean="0"/>
              <a:pPr/>
              <a:t>10/30/2012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C28326F-4973-4097-944B-34585C2CBDC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2A0E85-24C8-4F85-B380-14C825D11272}" type="datetimeFigureOut">
              <a:rPr lang="en-US" smtClean="0"/>
              <a:pPr/>
              <a:t>10/30/2012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28326F-4973-4097-944B-34585C2CBDC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2A0E85-24C8-4F85-B380-14C825D11272}" type="datetimeFigureOut">
              <a:rPr lang="en-US" smtClean="0"/>
              <a:pPr/>
              <a:t>10/30/2012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28326F-4973-4097-944B-34585C2CBDC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2A0E85-24C8-4F85-B380-14C825D11272}" type="datetimeFigureOut">
              <a:rPr lang="en-US" smtClean="0"/>
              <a:pPr/>
              <a:t>10/30/2012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28326F-4973-4097-944B-34585C2CBDC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381000"/>
            <a:ext cx="7772400" cy="2133600"/>
          </a:xfrm>
        </p:spPr>
        <p:txBody>
          <a:bodyPr/>
          <a:lstStyle/>
          <a:p>
            <a:r>
              <a:rPr lang="en-US" dirty="0" smtClean="0"/>
              <a:t>Ways of Knowing: TOK</a:t>
            </a:r>
            <a:br>
              <a:rPr lang="en-US" dirty="0" smtClean="0"/>
            </a:br>
            <a:r>
              <a:rPr lang="en-US" dirty="0" smtClean="0"/>
              <a:t>WOK</a:t>
            </a:r>
            <a:endParaRPr lang="en-US" dirty="0"/>
          </a:p>
        </p:txBody>
      </p:sp>
      <p:sp>
        <p:nvSpPr>
          <p:cNvPr id="3" name="Subtitle 2"/>
          <p:cNvSpPr>
            <a:spLocks noGrp="1"/>
          </p:cNvSpPr>
          <p:nvPr>
            <p:ph type="subTitle" idx="1"/>
          </p:nvPr>
        </p:nvSpPr>
        <p:spPr/>
        <p:txBody>
          <a:bodyPr/>
          <a:lstStyle/>
          <a:p>
            <a:endParaRPr lang="en-US" dirty="0"/>
          </a:p>
        </p:txBody>
      </p:sp>
      <p:pic>
        <p:nvPicPr>
          <p:cNvPr id="4" name="Picture 3" descr="waysofknowing.jpg"/>
          <p:cNvPicPr>
            <a:picLocks noChangeAspect="1"/>
          </p:cNvPicPr>
          <p:nvPr/>
        </p:nvPicPr>
        <p:blipFill>
          <a:blip r:embed="rId2" cstate="print"/>
          <a:stretch>
            <a:fillRect/>
          </a:stretch>
        </p:blipFill>
        <p:spPr>
          <a:xfrm>
            <a:off x="304800" y="1828800"/>
            <a:ext cx="1819275" cy="25146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Language is Creative and open-ended</a:t>
            </a:r>
            <a:endParaRPr lang="en-US" dirty="0"/>
          </a:p>
        </p:txBody>
      </p:sp>
      <p:sp>
        <p:nvSpPr>
          <p:cNvPr id="3" name="Content Placeholder 2"/>
          <p:cNvSpPr>
            <a:spLocks noGrp="1"/>
          </p:cNvSpPr>
          <p:nvPr>
            <p:ph idx="1"/>
          </p:nvPr>
        </p:nvSpPr>
        <p:spPr>
          <a:xfrm>
            <a:off x="762000" y="1371600"/>
            <a:ext cx="7924800" cy="4525963"/>
          </a:xfrm>
        </p:spPr>
        <p:txBody>
          <a:bodyPr>
            <a:normAutofit/>
          </a:bodyPr>
          <a:lstStyle/>
          <a:p>
            <a:r>
              <a:rPr lang="en-US" dirty="0" smtClean="0"/>
              <a:t>“The wise cow seeks shelter from the snow at dusk”</a:t>
            </a:r>
          </a:p>
          <a:p>
            <a:r>
              <a:rPr lang="en-US" dirty="0" smtClean="0"/>
              <a:t>Make up a wise saying that has never been said before</a:t>
            </a:r>
          </a:p>
          <a:p>
            <a:r>
              <a:rPr lang="en-US" dirty="0" smtClean="0"/>
              <a:t>3 minutes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Language is Creative and open-ended</a:t>
            </a:r>
          </a:p>
        </p:txBody>
      </p:sp>
      <p:sp>
        <p:nvSpPr>
          <p:cNvPr id="3" name="Content Placeholder 2"/>
          <p:cNvSpPr>
            <a:spLocks noGrp="1"/>
          </p:cNvSpPr>
          <p:nvPr>
            <p:ph idx="1"/>
          </p:nvPr>
        </p:nvSpPr>
        <p:spPr/>
        <p:txBody>
          <a:bodyPr/>
          <a:lstStyle/>
          <a:p>
            <a:r>
              <a:rPr lang="en-US" dirty="0"/>
              <a:t>Is sign language a language?</a:t>
            </a:r>
          </a:p>
          <a:p>
            <a:r>
              <a:rPr lang="en-US" dirty="0"/>
              <a:t>3 minutes</a:t>
            </a:r>
          </a:p>
          <a:p>
            <a:r>
              <a:rPr lang="en-US" dirty="0"/>
              <a:t>Do animals have language?</a:t>
            </a:r>
          </a:p>
          <a:p>
            <a:r>
              <a:rPr lang="en-US" dirty="0"/>
              <a:t>3 minutes</a:t>
            </a:r>
          </a:p>
          <a:p>
            <a:endParaRPr lang="en-US" dirty="0"/>
          </a:p>
        </p:txBody>
      </p:sp>
      <p:pic>
        <p:nvPicPr>
          <p:cNvPr id="4" name="Picture 3" descr="signlanguage.jpg"/>
          <p:cNvPicPr>
            <a:picLocks noChangeAspect="1"/>
          </p:cNvPicPr>
          <p:nvPr/>
        </p:nvPicPr>
        <p:blipFill>
          <a:blip r:embed="rId3" cstate="print"/>
          <a:stretch>
            <a:fillRect/>
          </a:stretch>
        </p:blipFill>
        <p:spPr>
          <a:xfrm>
            <a:off x="6172200" y="1600200"/>
            <a:ext cx="2314575" cy="1981200"/>
          </a:xfrm>
          <a:prstGeom prst="rect">
            <a:avLst/>
          </a:prstGeom>
        </p:spPr>
      </p:pic>
      <p:pic>
        <p:nvPicPr>
          <p:cNvPr id="5" name="Picture 4" descr="dolphins.jpg"/>
          <p:cNvPicPr>
            <a:picLocks noChangeAspect="1"/>
          </p:cNvPicPr>
          <p:nvPr/>
        </p:nvPicPr>
        <p:blipFill>
          <a:blip r:embed="rId4" cstate="print"/>
          <a:stretch>
            <a:fillRect/>
          </a:stretch>
        </p:blipFill>
        <p:spPr>
          <a:xfrm>
            <a:off x="3352800" y="3608664"/>
            <a:ext cx="2466975" cy="1847850"/>
          </a:xfrm>
          <a:prstGeom prst="rect">
            <a:avLst/>
          </a:prstGeom>
        </p:spPr>
      </p:pic>
    </p:spTree>
    <p:extLst>
      <p:ext uri="{BB962C8B-B14F-4D97-AF65-F5344CB8AC3E}">
        <p14:creationId xmlns:p14="http://schemas.microsoft.com/office/powerpoint/2010/main" val="1379327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err="1" smtClean="0"/>
              <a:t>Montillation</a:t>
            </a:r>
            <a:r>
              <a:rPr lang="en-US" dirty="0" smtClean="0"/>
              <a:t> of </a:t>
            </a:r>
            <a:r>
              <a:rPr lang="en-US" dirty="0" err="1" smtClean="0"/>
              <a:t>traxoline</a:t>
            </a:r>
            <a:endParaRPr lang="en-US" dirty="0"/>
          </a:p>
        </p:txBody>
      </p:sp>
      <p:sp>
        <p:nvSpPr>
          <p:cNvPr id="3" name="Content Placeholder 2"/>
          <p:cNvSpPr>
            <a:spLocks noGrp="1"/>
          </p:cNvSpPr>
          <p:nvPr>
            <p:ph idx="1"/>
          </p:nvPr>
        </p:nvSpPr>
        <p:spPr/>
        <p:txBody>
          <a:bodyPr/>
          <a:lstStyle/>
          <a:p>
            <a:r>
              <a:rPr lang="en-US" dirty="0" smtClean="0"/>
              <a:t>It is very important that you learn about </a:t>
            </a:r>
            <a:r>
              <a:rPr lang="en-US" dirty="0" err="1" smtClean="0"/>
              <a:t>traxoline</a:t>
            </a:r>
            <a:r>
              <a:rPr lang="en-US" dirty="0" smtClean="0"/>
              <a:t>. </a:t>
            </a:r>
            <a:r>
              <a:rPr lang="en-US" dirty="0" err="1" smtClean="0"/>
              <a:t>Traxoline</a:t>
            </a:r>
            <a:r>
              <a:rPr lang="en-US" dirty="0" smtClean="0"/>
              <a:t> is a new form of </a:t>
            </a:r>
            <a:r>
              <a:rPr lang="en-US" dirty="0" err="1" smtClean="0"/>
              <a:t>Zionter</a:t>
            </a:r>
            <a:r>
              <a:rPr lang="en-US" dirty="0" smtClean="0"/>
              <a:t>. It is </a:t>
            </a:r>
            <a:r>
              <a:rPr lang="en-US" dirty="0" err="1" smtClean="0"/>
              <a:t>montilled</a:t>
            </a:r>
            <a:r>
              <a:rPr lang="en-US" dirty="0" smtClean="0"/>
              <a:t> in </a:t>
            </a:r>
            <a:r>
              <a:rPr lang="en-US" dirty="0" err="1" smtClean="0"/>
              <a:t>Ceristanna</a:t>
            </a:r>
            <a:r>
              <a:rPr lang="en-US" dirty="0" smtClean="0"/>
              <a:t>. The </a:t>
            </a:r>
            <a:r>
              <a:rPr lang="en-US" dirty="0" err="1" smtClean="0"/>
              <a:t>Ceristanna’s</a:t>
            </a:r>
            <a:r>
              <a:rPr lang="en-US" dirty="0" smtClean="0"/>
              <a:t> </a:t>
            </a:r>
            <a:r>
              <a:rPr lang="en-US" dirty="0" err="1" smtClean="0"/>
              <a:t>gristeriate</a:t>
            </a:r>
            <a:r>
              <a:rPr lang="en-US" dirty="0" smtClean="0"/>
              <a:t> large amounts of </a:t>
            </a:r>
            <a:r>
              <a:rPr lang="en-US" dirty="0" err="1" smtClean="0"/>
              <a:t>fevon</a:t>
            </a:r>
            <a:r>
              <a:rPr lang="en-US" dirty="0" smtClean="0"/>
              <a:t> and then </a:t>
            </a:r>
            <a:r>
              <a:rPr lang="en-US" dirty="0" err="1" smtClean="0"/>
              <a:t>bracter</a:t>
            </a:r>
            <a:r>
              <a:rPr lang="en-US" dirty="0" smtClean="0"/>
              <a:t> it into </a:t>
            </a:r>
            <a:r>
              <a:rPr lang="en-US" dirty="0" err="1" smtClean="0"/>
              <a:t>quasel</a:t>
            </a:r>
            <a:r>
              <a:rPr lang="en-US" dirty="0" smtClean="0"/>
              <a:t> </a:t>
            </a:r>
            <a:r>
              <a:rPr lang="en-US" dirty="0" err="1" smtClean="0"/>
              <a:t>traxoline</a:t>
            </a:r>
            <a:r>
              <a:rPr lang="en-US" dirty="0" smtClean="0"/>
              <a:t>. </a:t>
            </a:r>
            <a:r>
              <a:rPr lang="en-US" dirty="0" err="1" smtClean="0"/>
              <a:t>Traxoline</a:t>
            </a:r>
            <a:r>
              <a:rPr lang="en-US" dirty="0" smtClean="0"/>
              <a:t> may well be one of most </a:t>
            </a:r>
            <a:r>
              <a:rPr lang="en-US" dirty="0" err="1" smtClean="0"/>
              <a:t>lukized</a:t>
            </a:r>
            <a:r>
              <a:rPr lang="en-US" dirty="0" smtClean="0"/>
              <a:t> </a:t>
            </a:r>
            <a:r>
              <a:rPr lang="en-US" dirty="0" err="1" smtClean="0"/>
              <a:t>snezlaus</a:t>
            </a:r>
            <a:r>
              <a:rPr lang="en-US" dirty="0" smtClean="0"/>
              <a:t> in the future because of our </a:t>
            </a:r>
            <a:r>
              <a:rPr lang="en-US" dirty="0" err="1" smtClean="0"/>
              <a:t>zionter</a:t>
            </a:r>
            <a:r>
              <a:rPr lang="en-US" dirty="0" smtClean="0"/>
              <a:t> </a:t>
            </a:r>
            <a:r>
              <a:rPr lang="en-US" dirty="0" err="1" smtClean="0"/>
              <a:t>lescedidge</a:t>
            </a:r>
            <a:r>
              <a:rPr lang="en-US" dirty="0" smtClean="0"/>
              <a:t>.</a:t>
            </a:r>
            <a:endParaRPr lang="en-US" dirty="0"/>
          </a:p>
        </p:txBody>
      </p:sp>
    </p:spTree>
    <p:extLst>
      <p:ext uri="{BB962C8B-B14F-4D97-AF65-F5344CB8AC3E}">
        <p14:creationId xmlns:p14="http://schemas.microsoft.com/office/powerpoint/2010/main" val="13091381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these questions</a:t>
            </a:r>
            <a:endParaRPr lang="en-US" dirty="0"/>
          </a:p>
        </p:txBody>
      </p:sp>
      <p:sp>
        <p:nvSpPr>
          <p:cNvPr id="3" name="Content Placeholder 2"/>
          <p:cNvSpPr>
            <a:spLocks noGrp="1"/>
          </p:cNvSpPr>
          <p:nvPr>
            <p:ph idx="1"/>
          </p:nvPr>
        </p:nvSpPr>
        <p:spPr/>
        <p:txBody>
          <a:bodyPr/>
          <a:lstStyle/>
          <a:p>
            <a:r>
              <a:rPr lang="en-US" dirty="0"/>
              <a:t>What is </a:t>
            </a:r>
            <a:r>
              <a:rPr lang="en-US" dirty="0" err="1"/>
              <a:t>traxoline</a:t>
            </a:r>
            <a:r>
              <a:rPr lang="en-US" dirty="0"/>
              <a:t>?</a:t>
            </a:r>
          </a:p>
          <a:p>
            <a:r>
              <a:rPr lang="en-US" dirty="0"/>
              <a:t>Where is it </a:t>
            </a:r>
            <a:r>
              <a:rPr lang="en-US" dirty="0" err="1"/>
              <a:t>montilled</a:t>
            </a:r>
            <a:r>
              <a:rPr lang="en-US" dirty="0"/>
              <a:t>?</a:t>
            </a:r>
          </a:p>
          <a:p>
            <a:r>
              <a:rPr lang="en-US" dirty="0"/>
              <a:t>How is </a:t>
            </a:r>
            <a:r>
              <a:rPr lang="en-US" dirty="0" err="1"/>
              <a:t>traxoline</a:t>
            </a:r>
            <a:r>
              <a:rPr lang="en-US" dirty="0"/>
              <a:t> </a:t>
            </a:r>
            <a:r>
              <a:rPr lang="en-US" dirty="0" err="1"/>
              <a:t>quaselled</a:t>
            </a:r>
            <a:r>
              <a:rPr lang="en-US" dirty="0"/>
              <a:t>?</a:t>
            </a:r>
          </a:p>
          <a:p>
            <a:r>
              <a:rPr lang="en-US" dirty="0"/>
              <a:t>Why is it so important to know about </a:t>
            </a:r>
            <a:r>
              <a:rPr lang="en-US" dirty="0" err="1"/>
              <a:t>traxiline</a:t>
            </a:r>
            <a:r>
              <a:rPr lang="en-US" dirty="0"/>
              <a:t>?</a:t>
            </a:r>
          </a:p>
          <a:p>
            <a:endParaRPr lang="en-US" dirty="0"/>
          </a:p>
        </p:txBody>
      </p:sp>
    </p:spTree>
    <p:extLst>
      <p:ext uri="{BB962C8B-B14F-4D97-AF65-F5344CB8AC3E}">
        <p14:creationId xmlns:p14="http://schemas.microsoft.com/office/powerpoint/2010/main" val="34769775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problem of Meaning</a:t>
            </a:r>
            <a:endParaRPr lang="en-US" dirty="0"/>
          </a:p>
        </p:txBody>
      </p:sp>
      <p:sp>
        <p:nvSpPr>
          <p:cNvPr id="3" name="Content Placeholder 2"/>
          <p:cNvSpPr>
            <a:spLocks noGrp="1"/>
          </p:cNvSpPr>
          <p:nvPr>
            <p:ph idx="1"/>
          </p:nvPr>
        </p:nvSpPr>
        <p:spPr/>
        <p:txBody>
          <a:bodyPr/>
          <a:lstStyle/>
          <a:p>
            <a:r>
              <a:rPr lang="en-US" dirty="0" smtClean="0"/>
              <a:t>We get our a lot of our knowledge in the form of language</a:t>
            </a:r>
          </a:p>
          <a:p>
            <a:r>
              <a:rPr lang="en-US" dirty="0" smtClean="0"/>
              <a:t>Lots of problems here </a:t>
            </a:r>
          </a:p>
          <a:p>
            <a:r>
              <a:rPr lang="en-US" dirty="0" smtClean="0"/>
              <a:t>What is a meaningful word and what is not</a:t>
            </a:r>
          </a:p>
          <a:p>
            <a:r>
              <a:rPr lang="en-US" dirty="0" smtClean="0"/>
              <a:t> 3 main theories </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Theories of Meaning</a:t>
            </a:r>
            <a:endParaRPr lang="en-US" dirty="0"/>
          </a:p>
        </p:txBody>
      </p:sp>
      <p:sp>
        <p:nvSpPr>
          <p:cNvPr id="3" name="Content Placeholder 2"/>
          <p:cNvSpPr>
            <a:spLocks noGrp="1"/>
          </p:cNvSpPr>
          <p:nvPr>
            <p:ph idx="1"/>
          </p:nvPr>
        </p:nvSpPr>
        <p:spPr>
          <a:xfrm>
            <a:off x="457200" y="1600200"/>
            <a:ext cx="8458200" cy="4525963"/>
          </a:xfrm>
        </p:spPr>
        <p:txBody>
          <a:bodyPr/>
          <a:lstStyle/>
          <a:p>
            <a:pPr marL="514350" indent="-514350">
              <a:buFont typeface="+mj-lt"/>
              <a:buAutoNum type="arabicPeriod"/>
            </a:pPr>
            <a:r>
              <a:rPr lang="en-US" dirty="0" smtClean="0"/>
              <a:t>Definition Theory	</a:t>
            </a:r>
          </a:p>
          <a:p>
            <a:pPr marL="914400" lvl="1" indent="-514350"/>
            <a:r>
              <a:rPr lang="en-US" dirty="0" smtClean="0"/>
              <a:t>meaning are to be found in dictionaries</a:t>
            </a:r>
          </a:p>
          <a:p>
            <a:pPr marL="514350" indent="-514350">
              <a:buFont typeface="+mj-lt"/>
              <a:buAutoNum type="arabicPeriod"/>
            </a:pPr>
            <a:r>
              <a:rPr lang="en-US" dirty="0" smtClean="0"/>
              <a:t>Denotation Theory	</a:t>
            </a:r>
          </a:p>
          <a:p>
            <a:pPr marL="914400" lvl="1" indent="-514350"/>
            <a:r>
              <a:rPr lang="en-US" dirty="0" smtClean="0"/>
              <a:t>meaning found in the world</a:t>
            </a:r>
          </a:p>
          <a:p>
            <a:pPr marL="514350" indent="-514350">
              <a:buFont typeface="+mj-lt"/>
              <a:buAutoNum type="arabicPeriod"/>
            </a:pPr>
            <a:r>
              <a:rPr lang="en-US" dirty="0" smtClean="0"/>
              <a:t>Image Theory	</a:t>
            </a:r>
          </a:p>
          <a:p>
            <a:pPr marL="914400" lvl="1" indent="-514350"/>
            <a:r>
              <a:rPr lang="en-US" dirty="0" smtClean="0"/>
              <a:t>meaning found in the mind</a:t>
            </a:r>
          </a:p>
          <a:p>
            <a:pPr marL="514350" indent="-514350">
              <a:buFont typeface="+mj-lt"/>
              <a:buAutoNum type="arabicPeriod"/>
            </a:pPr>
            <a:endParaRPr lang="en-US" dirty="0"/>
          </a:p>
        </p:txBody>
      </p:sp>
    </p:spTree>
    <p:extLst>
      <p:ext uri="{BB962C8B-B14F-4D97-AF65-F5344CB8AC3E}">
        <p14:creationId xmlns:p14="http://schemas.microsoft.com/office/powerpoint/2010/main" val="26304091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Meaning of words: Definition theory</a:t>
            </a:r>
            <a:endParaRPr lang="en-US" dirty="0"/>
          </a:p>
        </p:txBody>
      </p:sp>
      <p:sp>
        <p:nvSpPr>
          <p:cNvPr id="3" name="Content Placeholder 2"/>
          <p:cNvSpPr>
            <a:spLocks noGrp="1"/>
          </p:cNvSpPr>
          <p:nvPr>
            <p:ph idx="1"/>
          </p:nvPr>
        </p:nvSpPr>
        <p:spPr/>
        <p:txBody>
          <a:bodyPr/>
          <a:lstStyle/>
          <a:p>
            <a:r>
              <a:rPr lang="en-US" dirty="0" smtClean="0"/>
              <a:t>Meaning is to be found in a dictionary</a:t>
            </a:r>
          </a:p>
          <a:p>
            <a:r>
              <a:rPr lang="en-US" dirty="0" smtClean="0"/>
              <a:t>How would you describe this </a:t>
            </a:r>
          </a:p>
          <a:p>
            <a:endParaRPr lang="en-US" dirty="0" smtClean="0"/>
          </a:p>
          <a:p>
            <a:r>
              <a:rPr lang="en-US" dirty="0" smtClean="0"/>
              <a:t>The meaning of a work and its dictionary meaning may be incorrect.</a:t>
            </a:r>
          </a:p>
          <a:p>
            <a:endParaRPr lang="en-US" dirty="0"/>
          </a:p>
          <a:p>
            <a:r>
              <a:rPr lang="en-US" dirty="0" smtClean="0"/>
              <a:t>5 minute exercise from presenter notes here</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Meaning of words :Denotation theory</a:t>
            </a:r>
            <a:endParaRPr lang="en-US" dirty="0"/>
          </a:p>
        </p:txBody>
      </p:sp>
      <p:sp>
        <p:nvSpPr>
          <p:cNvPr id="3" name="Content Placeholder 2"/>
          <p:cNvSpPr>
            <a:spLocks noGrp="1"/>
          </p:cNvSpPr>
          <p:nvPr>
            <p:ph idx="1"/>
          </p:nvPr>
        </p:nvSpPr>
        <p:spPr/>
        <p:txBody>
          <a:bodyPr/>
          <a:lstStyle/>
          <a:p>
            <a:r>
              <a:rPr lang="en-US" dirty="0" smtClean="0"/>
              <a:t>Found in the world</a:t>
            </a:r>
          </a:p>
          <a:p>
            <a:r>
              <a:rPr lang="en-US" dirty="0" smtClean="0"/>
              <a:t>i.e. France</a:t>
            </a:r>
          </a:p>
          <a:p>
            <a:r>
              <a:rPr lang="en-US" dirty="0" smtClean="0"/>
              <a:t>What about abstract words like </a:t>
            </a:r>
          </a:p>
          <a:p>
            <a:pPr lvl="1"/>
            <a:r>
              <a:rPr lang="en-US" dirty="0" smtClean="0"/>
              <a:t>Freedom</a:t>
            </a:r>
          </a:p>
          <a:p>
            <a:pPr lvl="1"/>
            <a:r>
              <a:rPr lang="en-US" dirty="0" smtClean="0"/>
              <a:t>wisdom</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Meaning of words :Image Theory</a:t>
            </a:r>
            <a:endParaRPr lang="en-US" dirty="0"/>
          </a:p>
        </p:txBody>
      </p:sp>
      <p:sp>
        <p:nvSpPr>
          <p:cNvPr id="3" name="Content Placeholder 2"/>
          <p:cNvSpPr>
            <a:spLocks noGrp="1"/>
          </p:cNvSpPr>
          <p:nvPr>
            <p:ph idx="1"/>
          </p:nvPr>
        </p:nvSpPr>
        <p:spPr/>
        <p:txBody>
          <a:bodyPr/>
          <a:lstStyle/>
          <a:p>
            <a:r>
              <a:rPr lang="en-US" dirty="0" smtClean="0"/>
              <a:t>You have an image in you head when speaking the word it is meaningful</a:t>
            </a:r>
          </a:p>
          <a:p>
            <a:endParaRPr lang="en-US" dirty="0" smtClean="0"/>
          </a:p>
          <a:p>
            <a:r>
              <a:rPr lang="en-US" dirty="0" smtClean="0"/>
              <a:t>Problem here is that the image in you head may be different to the next person</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 3 theories have problems</a:t>
            </a:r>
            <a:endParaRPr lang="en-US" dirty="0"/>
          </a:p>
        </p:txBody>
      </p:sp>
      <p:sp>
        <p:nvSpPr>
          <p:cNvPr id="3" name="Content Placeholder 2"/>
          <p:cNvSpPr>
            <a:spLocks noGrp="1"/>
          </p:cNvSpPr>
          <p:nvPr>
            <p:ph idx="1"/>
          </p:nvPr>
        </p:nvSpPr>
        <p:spPr/>
        <p:txBody>
          <a:bodyPr/>
          <a:lstStyle/>
          <a:p>
            <a:r>
              <a:rPr lang="en-US" dirty="0" smtClean="0"/>
              <a:t>Therefore the Know How theory</a:t>
            </a:r>
          </a:p>
          <a:p>
            <a:pPr lvl="1"/>
            <a:r>
              <a:rPr lang="en-US" dirty="0" smtClean="0"/>
              <a:t>You know the meaning of a word if you know how to use it</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language.jpg"/>
          <p:cNvPicPr>
            <a:picLocks noGrp="1" noChangeAspect="1"/>
          </p:cNvPicPr>
          <p:nvPr>
            <p:ph idx="1"/>
          </p:nvPr>
        </p:nvPicPr>
        <p:blipFill>
          <a:blip r:embed="rId3" cstate="print"/>
          <a:stretch>
            <a:fillRect/>
          </a:stretch>
        </p:blipFill>
        <p:spPr>
          <a:xfrm>
            <a:off x="533400" y="237588"/>
            <a:ext cx="3048000" cy="3391437"/>
          </a:xfrm>
        </p:spPr>
      </p:pic>
      <p:pic>
        <p:nvPicPr>
          <p:cNvPr id="5" name="Picture 4" descr="perception.jpg"/>
          <p:cNvPicPr>
            <a:picLocks noChangeAspect="1"/>
          </p:cNvPicPr>
          <p:nvPr/>
        </p:nvPicPr>
        <p:blipFill>
          <a:blip r:embed="rId4" cstate="print"/>
          <a:stretch>
            <a:fillRect/>
          </a:stretch>
        </p:blipFill>
        <p:spPr>
          <a:xfrm>
            <a:off x="5334000" y="238126"/>
            <a:ext cx="3200400" cy="3200400"/>
          </a:xfrm>
          <a:prstGeom prst="rect">
            <a:avLst/>
          </a:prstGeom>
        </p:spPr>
      </p:pic>
      <p:pic>
        <p:nvPicPr>
          <p:cNvPr id="6" name="Picture 5" descr="emotino.jpg"/>
          <p:cNvPicPr>
            <a:picLocks noChangeAspect="1"/>
          </p:cNvPicPr>
          <p:nvPr/>
        </p:nvPicPr>
        <p:blipFill>
          <a:blip r:embed="rId5" cstate="print"/>
          <a:stretch>
            <a:fillRect/>
          </a:stretch>
        </p:blipFill>
        <p:spPr>
          <a:xfrm>
            <a:off x="1676399" y="3733800"/>
            <a:ext cx="3599861" cy="2686050"/>
          </a:xfrm>
          <a:prstGeom prst="rect">
            <a:avLst/>
          </a:prstGeom>
        </p:spPr>
      </p:pic>
      <p:pic>
        <p:nvPicPr>
          <p:cNvPr id="7" name="Picture 6" descr="REason.jpg"/>
          <p:cNvPicPr>
            <a:picLocks noChangeAspect="1"/>
          </p:cNvPicPr>
          <p:nvPr/>
        </p:nvPicPr>
        <p:blipFill>
          <a:blip r:embed="rId6" cstate="print"/>
          <a:stretch>
            <a:fillRect/>
          </a:stretch>
        </p:blipFill>
        <p:spPr>
          <a:xfrm>
            <a:off x="5791200" y="3225398"/>
            <a:ext cx="2819400" cy="2908702"/>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Language at war</a:t>
            </a:r>
            <a:endParaRPr lang="en-US" dirty="0"/>
          </a:p>
        </p:txBody>
      </p:sp>
      <p:graphicFrame>
        <p:nvGraphicFramePr>
          <p:cNvPr id="4" name="Content Placeholder 3"/>
          <p:cNvGraphicFramePr>
            <a:graphicFrameLocks noGrp="1"/>
          </p:cNvGraphicFramePr>
          <p:nvPr>
            <p:ph idx="1"/>
          </p:nvPr>
        </p:nvGraphicFramePr>
        <p:xfrm>
          <a:off x="457200" y="1371600"/>
          <a:ext cx="4114800" cy="5257800"/>
        </p:xfrm>
        <a:graphic>
          <a:graphicData uri="http://schemas.openxmlformats.org/drawingml/2006/table">
            <a:tbl>
              <a:tblPr firstRow="1" bandRow="1">
                <a:tableStyleId>{5C22544A-7EE6-4342-B048-85BDC9FD1C3A}</a:tableStyleId>
              </a:tblPr>
              <a:tblGrid>
                <a:gridCol w="4114800"/>
              </a:tblGrid>
              <a:tr h="370840">
                <a:tc>
                  <a:txBody>
                    <a:bodyPr/>
                    <a:lstStyle/>
                    <a:p>
                      <a:r>
                        <a:rPr lang="en-US" dirty="0" err="1" smtClean="0"/>
                        <a:t>Warspeak</a:t>
                      </a:r>
                      <a:endParaRPr lang="en-US" dirty="0"/>
                    </a:p>
                  </a:txBody>
                  <a:tcPr/>
                </a:tc>
              </a:tr>
              <a:tr h="370840">
                <a:tc>
                  <a:txBody>
                    <a:bodyPr/>
                    <a:lstStyle/>
                    <a:p>
                      <a:r>
                        <a:rPr lang="en-US" dirty="0" smtClean="0"/>
                        <a:t>Security assistance</a:t>
                      </a:r>
                    </a:p>
                    <a:p>
                      <a:r>
                        <a:rPr lang="en-US" dirty="0" smtClean="0"/>
                        <a:t>Neutralize</a:t>
                      </a:r>
                      <a:endParaRPr lang="en-US" dirty="0"/>
                    </a:p>
                  </a:txBody>
                  <a:tcPr/>
                </a:tc>
              </a:tr>
              <a:tr h="370840">
                <a:tc>
                  <a:txBody>
                    <a:bodyPr/>
                    <a:lstStyle/>
                    <a:p>
                      <a:r>
                        <a:rPr lang="en-US" dirty="0" smtClean="0"/>
                        <a:t>NO longer a factor</a:t>
                      </a:r>
                      <a:endParaRPr lang="en-US" dirty="0"/>
                    </a:p>
                  </a:txBody>
                  <a:tcPr/>
                </a:tc>
              </a:tr>
              <a:tr h="370840">
                <a:tc>
                  <a:txBody>
                    <a:bodyPr/>
                    <a:lstStyle/>
                    <a:p>
                      <a:r>
                        <a:rPr lang="en-US" dirty="0" smtClean="0"/>
                        <a:t>Take out</a:t>
                      </a:r>
                      <a:endParaRPr lang="en-US" dirty="0"/>
                    </a:p>
                  </a:txBody>
                  <a:tcPr/>
                </a:tc>
              </a:tr>
              <a:tr h="370840">
                <a:tc>
                  <a:txBody>
                    <a:bodyPr/>
                    <a:lstStyle/>
                    <a:p>
                      <a:r>
                        <a:rPr lang="en-US" dirty="0" smtClean="0"/>
                        <a:t>Inoperative</a:t>
                      </a:r>
                      <a:r>
                        <a:rPr lang="en-US" baseline="0" dirty="0" smtClean="0"/>
                        <a:t> combat personnel</a:t>
                      </a:r>
                      <a:endParaRPr lang="en-US" dirty="0"/>
                    </a:p>
                  </a:txBody>
                  <a:tcPr/>
                </a:tc>
              </a:tr>
              <a:tr h="370840">
                <a:tc>
                  <a:txBody>
                    <a:bodyPr/>
                    <a:lstStyle/>
                    <a:p>
                      <a:r>
                        <a:rPr lang="en-US" dirty="0" smtClean="0"/>
                        <a:t>Pacification</a:t>
                      </a:r>
                      <a:endParaRPr lang="en-US" dirty="0"/>
                    </a:p>
                  </a:txBody>
                  <a:tcPr/>
                </a:tc>
              </a:tr>
              <a:tr h="370840">
                <a:tc>
                  <a:txBody>
                    <a:bodyPr/>
                    <a:lstStyle/>
                    <a:p>
                      <a:r>
                        <a:rPr lang="en-US" dirty="0" smtClean="0"/>
                        <a:t>Service a target</a:t>
                      </a:r>
                    </a:p>
                    <a:p>
                      <a:r>
                        <a:rPr lang="en-US" dirty="0" smtClean="0"/>
                        <a:t>Collateral damage</a:t>
                      </a:r>
                      <a:endParaRPr lang="en-US" dirty="0"/>
                    </a:p>
                  </a:txBody>
                  <a:tcPr/>
                </a:tc>
              </a:tr>
              <a:tr h="370840">
                <a:tc>
                  <a:txBody>
                    <a:bodyPr/>
                    <a:lstStyle/>
                    <a:p>
                      <a:r>
                        <a:rPr lang="en-US" dirty="0" smtClean="0"/>
                        <a:t>Friendly fire</a:t>
                      </a:r>
                    </a:p>
                    <a:p>
                      <a:r>
                        <a:rPr lang="en-US" dirty="0" smtClean="0"/>
                        <a:t>Strategic redeployment</a:t>
                      </a:r>
                      <a:endParaRPr lang="en-US" dirty="0"/>
                    </a:p>
                  </a:txBody>
                  <a:tcPr/>
                </a:tc>
              </a:tr>
              <a:tr h="370840">
                <a:tc>
                  <a:txBody>
                    <a:bodyPr/>
                    <a:lstStyle/>
                    <a:p>
                      <a:r>
                        <a:rPr lang="en-US" dirty="0" smtClean="0"/>
                        <a:t>Liberate</a:t>
                      </a:r>
                      <a:endParaRPr lang="en-US" dirty="0"/>
                    </a:p>
                  </a:txBody>
                  <a:tcPr/>
                </a:tc>
              </a:tr>
              <a:tr h="370840">
                <a:tc>
                  <a:txBody>
                    <a:bodyPr/>
                    <a:lstStyle/>
                    <a:p>
                      <a:r>
                        <a:rPr lang="en-US" dirty="0" smtClean="0"/>
                        <a:t>Reporting guidelines</a:t>
                      </a:r>
                      <a:endParaRPr lang="en-US" dirty="0"/>
                    </a:p>
                  </a:txBody>
                  <a:tcPr/>
                </a:tc>
              </a:tr>
              <a:tr h="370840">
                <a:tc>
                  <a:txBody>
                    <a:bodyPr/>
                    <a:lstStyle/>
                    <a:p>
                      <a:r>
                        <a:rPr lang="en-US" dirty="0" smtClean="0"/>
                        <a:t>Pre emptive</a:t>
                      </a:r>
                      <a:endParaRPr lang="en-US" dirty="0"/>
                    </a:p>
                  </a:txBody>
                  <a:tcPr/>
                </a:tc>
              </a:tr>
              <a:tr h="370840">
                <a:tc>
                  <a:txBody>
                    <a:bodyPr/>
                    <a:lstStyle/>
                    <a:p>
                      <a:r>
                        <a:rPr lang="en-US" dirty="0" smtClean="0"/>
                        <a:t>Ethnic cleansing</a:t>
                      </a:r>
                      <a:endParaRPr lang="en-US" dirty="0"/>
                    </a:p>
                  </a:txBody>
                  <a:tcPr/>
                </a:tc>
              </a:tr>
            </a:tbl>
          </a:graphicData>
        </a:graphic>
      </p:graphicFrame>
      <p:sp>
        <p:nvSpPr>
          <p:cNvPr id="5" name="Content Placeholder 2"/>
          <p:cNvSpPr txBox="1">
            <a:spLocks/>
          </p:cNvSpPr>
          <p:nvPr/>
        </p:nvSpPr>
        <p:spPr>
          <a:xfrm>
            <a:off x="5029200" y="1676400"/>
            <a:ext cx="3657600" cy="5029200"/>
          </a:xfrm>
          <a:prstGeom prst="rect">
            <a:avLst/>
          </a:prstGeom>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100" dirty="0" smtClean="0"/>
              <a:t>Arms Sales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100" b="0" i="0" u="none" strike="noStrike" kern="1200" cap="none" spc="0" normalizeH="0" baseline="0" noProof="0" dirty="0" smtClean="0">
                <a:ln>
                  <a:noFill/>
                </a:ln>
                <a:solidFill>
                  <a:schemeClr val="tx1"/>
                </a:solidFill>
                <a:effectLst/>
                <a:uLnTx/>
                <a:uFillTx/>
                <a:latin typeface="+mn-lt"/>
                <a:ea typeface="+mn-ea"/>
                <a:cs typeface="+mn-cs"/>
              </a:rPr>
              <a:t>Kill</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100" dirty="0" smtClean="0"/>
              <a:t>Dead</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100" b="0" i="0" u="none" strike="noStrike" kern="1200" cap="none" spc="0" normalizeH="0" baseline="0" noProof="0" dirty="0" smtClean="0">
                <a:ln>
                  <a:noFill/>
                </a:ln>
                <a:solidFill>
                  <a:schemeClr val="tx1"/>
                </a:solidFill>
                <a:effectLst/>
                <a:uLnTx/>
                <a:uFillTx/>
                <a:latin typeface="+mn-lt"/>
                <a:ea typeface="+mn-ea"/>
                <a:cs typeface="+mn-cs"/>
              </a:rPr>
              <a:t>Dead</a:t>
            </a:r>
            <a:r>
              <a:rPr kumimoji="0" lang="en-US" sz="2100" b="0" i="0" u="none" strike="noStrike" kern="1200" cap="none" spc="0" normalizeH="0" noProof="0" dirty="0" smtClean="0">
                <a:ln>
                  <a:noFill/>
                </a:ln>
                <a:solidFill>
                  <a:schemeClr val="tx1"/>
                </a:solidFill>
                <a:effectLst/>
                <a:uLnTx/>
                <a:uFillTx/>
                <a:latin typeface="+mn-lt"/>
                <a:ea typeface="+mn-ea"/>
                <a:cs typeface="+mn-cs"/>
              </a:rPr>
              <a:t> Soldiers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100" baseline="0" dirty="0" smtClean="0"/>
              <a:t>Bombing</a:t>
            </a:r>
            <a:r>
              <a:rPr lang="en-US" sz="2100" dirty="0" smtClean="0"/>
              <a:t>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100" b="0" i="0" u="none" strike="noStrike" kern="1200" cap="none" spc="0" normalizeH="0" baseline="0" noProof="0" dirty="0" smtClean="0">
                <a:ln>
                  <a:noFill/>
                </a:ln>
                <a:solidFill>
                  <a:schemeClr val="tx1"/>
                </a:solidFill>
                <a:effectLst/>
                <a:uLnTx/>
                <a:uFillTx/>
                <a:latin typeface="+mn-lt"/>
                <a:ea typeface="+mn-ea"/>
                <a:cs typeface="+mn-cs"/>
              </a:rPr>
              <a:t>Dropping</a:t>
            </a:r>
            <a:r>
              <a:rPr kumimoji="0" lang="en-US" sz="2100" b="0" i="0" u="none" strike="noStrike" kern="1200" cap="none" spc="0" normalizeH="0" noProof="0" dirty="0" smtClean="0">
                <a:ln>
                  <a:noFill/>
                </a:ln>
                <a:solidFill>
                  <a:schemeClr val="tx1"/>
                </a:solidFill>
                <a:effectLst/>
                <a:uLnTx/>
                <a:uFillTx/>
                <a:latin typeface="+mn-lt"/>
                <a:ea typeface="+mn-ea"/>
                <a:cs typeface="+mn-cs"/>
              </a:rPr>
              <a:t> bombs on a target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100" baseline="0" dirty="0" smtClean="0"/>
              <a:t>Bombed</a:t>
            </a:r>
            <a:r>
              <a:rPr lang="en-US" sz="2100" dirty="0" smtClean="0"/>
              <a:t> cities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100" b="0" i="0" u="none" strike="noStrike" kern="1200" cap="none" spc="0" normalizeH="0" baseline="0" noProof="0" dirty="0" smtClean="0">
                <a:ln>
                  <a:noFill/>
                </a:ln>
                <a:solidFill>
                  <a:schemeClr val="tx1"/>
                </a:solidFill>
                <a:effectLst/>
                <a:uLnTx/>
                <a:uFillTx/>
                <a:latin typeface="+mn-lt"/>
                <a:ea typeface="+mn-ea"/>
                <a:cs typeface="+mn-cs"/>
              </a:rPr>
              <a:t>Firing</a:t>
            </a:r>
            <a:r>
              <a:rPr kumimoji="0" lang="en-US" sz="2100" b="0" i="0" u="none" strike="noStrike" kern="1200" cap="none" spc="0" normalizeH="0" noProof="0" dirty="0" smtClean="0">
                <a:ln>
                  <a:noFill/>
                </a:ln>
                <a:solidFill>
                  <a:schemeClr val="tx1"/>
                </a:solidFill>
                <a:effectLst/>
                <a:uLnTx/>
                <a:uFillTx/>
                <a:latin typeface="+mn-lt"/>
                <a:ea typeface="+mn-ea"/>
                <a:cs typeface="+mn-cs"/>
              </a:rPr>
              <a:t> on your own troops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100" baseline="0" dirty="0" smtClean="0"/>
              <a:t>Retreat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100" b="0" i="0" u="none" strike="noStrike" kern="1200" cap="none" spc="0" normalizeH="0" noProof="0" dirty="0" smtClean="0">
                <a:ln>
                  <a:noFill/>
                </a:ln>
                <a:solidFill>
                  <a:schemeClr val="tx1"/>
                </a:solidFill>
                <a:effectLst/>
                <a:uLnTx/>
                <a:uFillTx/>
                <a:latin typeface="+mn-lt"/>
                <a:ea typeface="+mn-ea"/>
                <a:cs typeface="+mn-cs"/>
              </a:rPr>
              <a:t>Invade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100" baseline="0" dirty="0" smtClean="0"/>
              <a:t>Censorship</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100" b="0" i="0" u="none" strike="noStrike" kern="1200" cap="none" spc="0" normalizeH="0" noProof="0" dirty="0" smtClean="0">
                <a:ln>
                  <a:noFill/>
                </a:ln>
                <a:solidFill>
                  <a:schemeClr val="tx1"/>
                </a:solidFill>
                <a:effectLst/>
                <a:uLnTx/>
                <a:uFillTx/>
                <a:latin typeface="+mn-lt"/>
                <a:ea typeface="+mn-ea"/>
                <a:cs typeface="+mn-cs"/>
              </a:rPr>
              <a:t>Unprovoked</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100" baseline="0" dirty="0" smtClean="0"/>
              <a:t>Genocide</a:t>
            </a:r>
            <a:endParaRPr kumimoji="0" lang="en-US" sz="21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blinds(horizontal)">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blinds(horizontal)">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blinds(horizontal)">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blinds(horizontal)">
                                      <p:cBhvr>
                                        <p:cTn id="27" dur="5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blinds(horizontal)">
                                      <p:cBhvr>
                                        <p:cTn id="32" dur="500"/>
                                        <p:tgtEl>
                                          <p:spTgt spid="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5">
                                            <p:txEl>
                                              <p:pRg st="6" end="6"/>
                                            </p:txEl>
                                          </p:spTgt>
                                        </p:tgtEl>
                                        <p:attrNameLst>
                                          <p:attrName>style.visibility</p:attrName>
                                        </p:attrNameLst>
                                      </p:cBhvr>
                                      <p:to>
                                        <p:strVal val="visible"/>
                                      </p:to>
                                    </p:set>
                                    <p:animEffect transition="in" filter="blinds(horizontal)">
                                      <p:cBhvr>
                                        <p:cTn id="37" dur="500"/>
                                        <p:tgtEl>
                                          <p:spTgt spid="5">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5">
                                            <p:txEl>
                                              <p:pRg st="7" end="7"/>
                                            </p:txEl>
                                          </p:spTgt>
                                        </p:tgtEl>
                                        <p:attrNameLst>
                                          <p:attrName>style.visibility</p:attrName>
                                        </p:attrNameLst>
                                      </p:cBhvr>
                                      <p:to>
                                        <p:strVal val="visible"/>
                                      </p:to>
                                    </p:set>
                                    <p:animEffect transition="in" filter="blinds(horizontal)">
                                      <p:cBhvr>
                                        <p:cTn id="42" dur="500"/>
                                        <p:tgtEl>
                                          <p:spTgt spid="5">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5">
                                            <p:txEl>
                                              <p:pRg st="8" end="8"/>
                                            </p:txEl>
                                          </p:spTgt>
                                        </p:tgtEl>
                                        <p:attrNameLst>
                                          <p:attrName>style.visibility</p:attrName>
                                        </p:attrNameLst>
                                      </p:cBhvr>
                                      <p:to>
                                        <p:strVal val="visible"/>
                                      </p:to>
                                    </p:set>
                                    <p:animEffect transition="in" filter="blinds(horizontal)">
                                      <p:cBhvr>
                                        <p:cTn id="47" dur="500"/>
                                        <p:tgtEl>
                                          <p:spTgt spid="5">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5">
                                            <p:txEl>
                                              <p:pRg st="9" end="9"/>
                                            </p:txEl>
                                          </p:spTgt>
                                        </p:tgtEl>
                                        <p:attrNameLst>
                                          <p:attrName>style.visibility</p:attrName>
                                        </p:attrNameLst>
                                      </p:cBhvr>
                                      <p:to>
                                        <p:strVal val="visible"/>
                                      </p:to>
                                    </p:set>
                                    <p:animEffect transition="in" filter="blinds(horizontal)">
                                      <p:cBhvr>
                                        <p:cTn id="52" dur="500"/>
                                        <p:tgtEl>
                                          <p:spTgt spid="5">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nodeType="clickEffect">
                                  <p:stCondLst>
                                    <p:cond delay="0"/>
                                  </p:stCondLst>
                                  <p:childTnLst>
                                    <p:set>
                                      <p:cBhvr>
                                        <p:cTn id="56" dur="1" fill="hold">
                                          <p:stCondLst>
                                            <p:cond delay="0"/>
                                          </p:stCondLst>
                                        </p:cTn>
                                        <p:tgtEl>
                                          <p:spTgt spid="5">
                                            <p:txEl>
                                              <p:pRg st="10" end="10"/>
                                            </p:txEl>
                                          </p:spTgt>
                                        </p:tgtEl>
                                        <p:attrNameLst>
                                          <p:attrName>style.visibility</p:attrName>
                                        </p:attrNameLst>
                                      </p:cBhvr>
                                      <p:to>
                                        <p:strVal val="visible"/>
                                      </p:to>
                                    </p:set>
                                    <p:animEffect transition="in" filter="blinds(horizontal)">
                                      <p:cBhvr>
                                        <p:cTn id="57" dur="500"/>
                                        <p:tgtEl>
                                          <p:spTgt spid="5">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nodeType="clickEffect">
                                  <p:stCondLst>
                                    <p:cond delay="0"/>
                                  </p:stCondLst>
                                  <p:childTnLst>
                                    <p:set>
                                      <p:cBhvr>
                                        <p:cTn id="61" dur="1" fill="hold">
                                          <p:stCondLst>
                                            <p:cond delay="0"/>
                                          </p:stCondLst>
                                        </p:cTn>
                                        <p:tgtEl>
                                          <p:spTgt spid="5">
                                            <p:txEl>
                                              <p:pRg st="11" end="11"/>
                                            </p:txEl>
                                          </p:spTgt>
                                        </p:tgtEl>
                                        <p:attrNameLst>
                                          <p:attrName>style.visibility</p:attrName>
                                        </p:attrNameLst>
                                      </p:cBhvr>
                                      <p:to>
                                        <p:strVal val="visible"/>
                                      </p:to>
                                    </p:set>
                                    <p:animEffect transition="in" filter="blinds(horizontal)">
                                      <p:cBhvr>
                                        <p:cTn id="62" dur="500"/>
                                        <p:tgtEl>
                                          <p:spTgt spid="5">
                                            <p:txEl>
                                              <p:pRg st="11" end="11"/>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nodeType="clickEffect">
                                  <p:stCondLst>
                                    <p:cond delay="0"/>
                                  </p:stCondLst>
                                  <p:childTnLst>
                                    <p:set>
                                      <p:cBhvr>
                                        <p:cTn id="66" dur="1" fill="hold">
                                          <p:stCondLst>
                                            <p:cond delay="0"/>
                                          </p:stCondLst>
                                        </p:cTn>
                                        <p:tgtEl>
                                          <p:spTgt spid="5">
                                            <p:txEl>
                                              <p:pRg st="12" end="12"/>
                                            </p:txEl>
                                          </p:spTgt>
                                        </p:tgtEl>
                                        <p:attrNameLst>
                                          <p:attrName>style.visibility</p:attrName>
                                        </p:attrNameLst>
                                      </p:cBhvr>
                                      <p:to>
                                        <p:strVal val="visible"/>
                                      </p:to>
                                    </p:set>
                                    <p:animEffect transition="in" filter="blinds(horizontal)">
                                      <p:cBhvr>
                                        <p:cTn id="67" dur="500"/>
                                        <p:tgtEl>
                                          <p:spTgt spid="5">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Language to influence and persuade</a:t>
            </a:r>
            <a:endParaRPr lang="en-US" dirty="0"/>
          </a:p>
        </p:txBody>
      </p:sp>
      <p:sp>
        <p:nvSpPr>
          <p:cNvPr id="3" name="Content Placeholder 2"/>
          <p:cNvSpPr>
            <a:spLocks noGrp="1"/>
          </p:cNvSpPr>
          <p:nvPr>
            <p:ph idx="1"/>
          </p:nvPr>
        </p:nvSpPr>
        <p:spPr>
          <a:xfrm>
            <a:off x="1066800" y="1600200"/>
            <a:ext cx="7620000" cy="4525963"/>
          </a:xfrm>
        </p:spPr>
        <p:txBody>
          <a:bodyPr/>
          <a:lstStyle/>
          <a:p>
            <a:r>
              <a:rPr lang="en-US" dirty="0" smtClean="0"/>
              <a:t>Terrorist/ freedom fighter</a:t>
            </a:r>
          </a:p>
          <a:p>
            <a:r>
              <a:rPr lang="en-US" dirty="0" smtClean="0"/>
              <a:t>Pro life /  pro choice</a:t>
            </a:r>
          </a:p>
          <a:p>
            <a:r>
              <a:rPr lang="en-US" dirty="0" smtClean="0"/>
              <a:t>Genetically modified food/ Frankenstein </a:t>
            </a:r>
          </a:p>
          <a:p>
            <a:r>
              <a:rPr lang="en-US" dirty="0" smtClean="0"/>
              <a:t>Free speech  / hate speech</a:t>
            </a:r>
          </a:p>
          <a:p>
            <a:r>
              <a:rPr lang="en-US" dirty="0" smtClean="0"/>
              <a:t>Department of War/ Department of Defense 1947</a:t>
            </a:r>
          </a:p>
          <a:p>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Weasel Words</a:t>
            </a:r>
            <a:endParaRPr lang="en-US" dirty="0"/>
          </a:p>
        </p:txBody>
      </p:sp>
      <p:sp>
        <p:nvSpPr>
          <p:cNvPr id="3" name="Content Placeholder 2"/>
          <p:cNvSpPr>
            <a:spLocks noGrp="1"/>
          </p:cNvSpPr>
          <p:nvPr>
            <p:ph idx="1"/>
          </p:nvPr>
        </p:nvSpPr>
        <p:spPr/>
        <p:txBody>
          <a:bodyPr/>
          <a:lstStyle/>
          <a:p>
            <a:r>
              <a:rPr lang="en-US" dirty="0" smtClean="0"/>
              <a:t>Our product can restore up to 25% of lost hair</a:t>
            </a:r>
          </a:p>
          <a:p>
            <a:r>
              <a:rPr lang="en-US" dirty="0" smtClean="0"/>
              <a:t>Probably the best larger in the world</a:t>
            </a:r>
          </a:p>
          <a:p>
            <a:r>
              <a:rPr lang="en-US" dirty="0" err="1" smtClean="0"/>
              <a:t>Dentifresh</a:t>
            </a:r>
            <a:r>
              <a:rPr lang="en-US" dirty="0" smtClean="0"/>
              <a:t> toothpaste helps fight tooth decay</a:t>
            </a:r>
          </a:p>
          <a:p>
            <a:r>
              <a:rPr lang="en-US" dirty="0" smtClean="0"/>
              <a:t>If Timothy works hard he should do himself justice in the final exam</a:t>
            </a:r>
          </a:p>
          <a:p>
            <a:r>
              <a:rPr lang="en-US" dirty="0" smtClean="0"/>
              <a:t>Find the weasel works in the above</a:t>
            </a:r>
            <a:endParaRPr lang="en-US" dirty="0"/>
          </a:p>
        </p:txBody>
      </p:sp>
      <p:pic>
        <p:nvPicPr>
          <p:cNvPr id="4" name="Picture 3" descr="imagesCAVJW27J.jpg"/>
          <p:cNvPicPr>
            <a:picLocks noChangeAspect="1"/>
          </p:cNvPicPr>
          <p:nvPr/>
        </p:nvPicPr>
        <p:blipFill>
          <a:blip r:embed="rId2" cstate="print"/>
          <a:stretch>
            <a:fillRect/>
          </a:stretch>
        </p:blipFill>
        <p:spPr>
          <a:xfrm>
            <a:off x="5257800" y="693271"/>
            <a:ext cx="3638550" cy="570752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nodeType="clickEffect">
                                  <p:stCondLst>
                                    <p:cond delay="0"/>
                                  </p:stCondLst>
                                  <p:childTnLst>
                                    <p:animEffect transition="out" filter="blinds(horizontal)">
                                      <p:cBhvr>
                                        <p:cTn id="11" dur="500"/>
                                        <p:tgtEl>
                                          <p:spTgt spid="4"/>
                                        </p:tgtEl>
                                      </p:cBhvr>
                                    </p:animEffect>
                                    <p:set>
                                      <p:cBhvr>
                                        <p:cTn id="12" dur="1" fill="hold">
                                          <p:stCondLst>
                                            <p:cond delay="499"/>
                                          </p:stCondLst>
                                        </p:cTn>
                                        <p:tgtEl>
                                          <p:spTgt spid="4"/>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blinds(horizontal)">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blinds(horizontal)">
                                      <p:cBhvr>
                                        <p:cTn id="22" dur="5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blinds(horizontal)">
                                      <p:cBhvr>
                                        <p:cTn id="27" dur="500"/>
                                        <p:tgtEl>
                                          <p:spTgt spid="3">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blinds(horizontal)">
                                      <p:cBhvr>
                                        <p:cTn id="32" dur="500"/>
                                        <p:tgtEl>
                                          <p:spTgt spid="3">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blinds(horizontal)">
                                      <p:cBhvr>
                                        <p:cTn id="3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Language and Translation</a:t>
            </a:r>
            <a:endParaRPr lang="en-US" dirty="0"/>
          </a:p>
        </p:txBody>
      </p:sp>
      <p:sp>
        <p:nvSpPr>
          <p:cNvPr id="3" name="Content Placeholder 2"/>
          <p:cNvSpPr>
            <a:spLocks noGrp="1"/>
          </p:cNvSpPr>
          <p:nvPr>
            <p:ph idx="1"/>
          </p:nvPr>
        </p:nvSpPr>
        <p:spPr/>
        <p:txBody>
          <a:bodyPr/>
          <a:lstStyle/>
          <a:p>
            <a:r>
              <a:rPr lang="en-US" dirty="0" smtClean="0"/>
              <a:t>What would be the advantage and disadvantage if everyone in the world spoke a single common language?</a:t>
            </a:r>
          </a:p>
          <a:p>
            <a:r>
              <a:rPr lang="en-US" dirty="0" smtClean="0"/>
              <a:t>What would be gained by this and what would be lost?</a:t>
            </a:r>
          </a:p>
          <a:p>
            <a:endParaRPr lang="en-US" dirty="0" smtClean="0"/>
          </a:p>
          <a:p>
            <a:endParaRPr lang="en-US" dirty="0"/>
          </a:p>
        </p:txBody>
      </p:sp>
      <p:pic>
        <p:nvPicPr>
          <p:cNvPr id="4" name="Picture 3" descr="language1.jpg"/>
          <p:cNvPicPr>
            <a:picLocks noChangeAspect="1"/>
          </p:cNvPicPr>
          <p:nvPr/>
        </p:nvPicPr>
        <p:blipFill>
          <a:blip r:embed="rId2" cstate="print"/>
          <a:stretch>
            <a:fillRect/>
          </a:stretch>
        </p:blipFill>
        <p:spPr>
          <a:xfrm>
            <a:off x="3886200" y="4102894"/>
            <a:ext cx="3048000" cy="2345531"/>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a:t>
            </a:r>
            <a:r>
              <a:rPr lang="en-US" dirty="0"/>
              <a:t>Sapir-Whorf hypothesis</a:t>
            </a:r>
            <a:r>
              <a:rPr lang="en-US" dirty="0" smtClean="0"/>
              <a:t> </a:t>
            </a:r>
            <a:endParaRPr lang="en-US" dirty="0"/>
          </a:p>
        </p:txBody>
      </p:sp>
      <p:sp>
        <p:nvSpPr>
          <p:cNvPr id="3" name="Content Placeholder 2"/>
          <p:cNvSpPr>
            <a:spLocks noGrp="1"/>
          </p:cNvSpPr>
          <p:nvPr>
            <p:ph idx="1"/>
          </p:nvPr>
        </p:nvSpPr>
        <p:spPr/>
        <p:txBody>
          <a:bodyPr/>
          <a:lstStyle/>
          <a:p>
            <a:r>
              <a:rPr lang="en-US" dirty="0" smtClean="0"/>
              <a:t>Linguistic Determination</a:t>
            </a:r>
          </a:p>
          <a:p>
            <a:r>
              <a:rPr lang="en-US" dirty="0" smtClean="0"/>
              <a:t>“Whether </a:t>
            </a:r>
            <a:r>
              <a:rPr lang="en-US" dirty="0"/>
              <a:t>language actually allows you to have new thoughts is a very controversial issue.”</a:t>
            </a:r>
          </a:p>
          <a:p>
            <a:endParaRPr lang="en-US" dirty="0"/>
          </a:p>
        </p:txBody>
      </p:sp>
    </p:spTree>
    <p:extLst>
      <p:ext uri="{BB962C8B-B14F-4D97-AF65-F5344CB8AC3E}">
        <p14:creationId xmlns:p14="http://schemas.microsoft.com/office/powerpoint/2010/main" val="32906052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Piraha</a:t>
            </a:r>
            <a:r>
              <a:rPr lang="en-US" dirty="0" smtClean="0"/>
              <a:t> People</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600200" y="1497628"/>
            <a:ext cx="4495800" cy="3578657"/>
          </a:xfrm>
        </p:spPr>
      </p:pic>
    </p:spTree>
    <p:extLst>
      <p:ext uri="{BB962C8B-B14F-4D97-AF65-F5344CB8AC3E}">
        <p14:creationId xmlns:p14="http://schemas.microsoft.com/office/powerpoint/2010/main" val="540655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Eskimos and words for snow</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02607" y="1828800"/>
            <a:ext cx="8508559" cy="3063081"/>
          </a:xfrm>
        </p:spPr>
      </p:pic>
    </p:spTree>
    <p:extLst>
      <p:ext uri="{BB962C8B-B14F-4D97-AF65-F5344CB8AC3E}">
        <p14:creationId xmlns:p14="http://schemas.microsoft.com/office/powerpoint/2010/main" val="14640886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r>
              <a:rPr lang="en-US" b="1" i="1" dirty="0"/>
              <a:t>Linguistic Relativity</a:t>
            </a:r>
            <a:endParaRPr lang="en-US" dirty="0"/>
          </a:p>
        </p:txBody>
      </p:sp>
      <p:sp>
        <p:nvSpPr>
          <p:cNvPr id="3" name="Content Placeholder 2"/>
          <p:cNvSpPr>
            <a:spLocks noGrp="1"/>
          </p:cNvSpPr>
          <p:nvPr>
            <p:ph idx="1"/>
          </p:nvPr>
        </p:nvSpPr>
        <p:spPr/>
        <p:txBody>
          <a:bodyPr/>
          <a:lstStyle/>
          <a:p>
            <a:r>
              <a:rPr lang="en-US" dirty="0" smtClean="0"/>
              <a:t>The </a:t>
            </a:r>
            <a:r>
              <a:rPr lang="en-US" dirty="0"/>
              <a:t>belief that people who speak different languages perceive and think about the world quite differently</a:t>
            </a:r>
            <a:endParaRPr lang="en-US" dirty="0"/>
          </a:p>
        </p:txBody>
      </p:sp>
    </p:spTree>
    <p:extLst>
      <p:ext uri="{BB962C8B-B14F-4D97-AF65-F5344CB8AC3E}">
        <p14:creationId xmlns:p14="http://schemas.microsoft.com/office/powerpoint/2010/main" val="23117528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2nd Language</a:t>
            </a:r>
            <a:endParaRPr lang="en-US" dirty="0"/>
          </a:p>
        </p:txBody>
      </p:sp>
      <p:sp>
        <p:nvSpPr>
          <p:cNvPr id="3" name="Content Placeholder 2"/>
          <p:cNvSpPr>
            <a:spLocks noGrp="1"/>
          </p:cNvSpPr>
          <p:nvPr>
            <p:ph idx="1"/>
          </p:nvPr>
        </p:nvSpPr>
        <p:spPr/>
        <p:txBody>
          <a:bodyPr/>
          <a:lstStyle/>
          <a:p>
            <a:r>
              <a:rPr lang="en-US" dirty="0" smtClean="0"/>
              <a:t>“Who does not know another language does not know his own”</a:t>
            </a:r>
          </a:p>
          <a:p>
            <a:r>
              <a:rPr lang="en-US" dirty="0" smtClean="0"/>
              <a:t>Goethe 1749-1832</a:t>
            </a:r>
          </a:p>
          <a:p>
            <a:r>
              <a:rPr lang="en-US" dirty="0" smtClean="0"/>
              <a:t>What can you learn about your own language by studying a second language</a:t>
            </a:r>
          </a:p>
          <a:p>
            <a:r>
              <a:rPr lang="en-US" dirty="0" smtClean="0"/>
              <a:t>10 minutes in groups</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 for today</a:t>
            </a:r>
            <a:endParaRPr lang="en-US" dirty="0"/>
          </a:p>
        </p:txBody>
      </p:sp>
      <p:sp>
        <p:nvSpPr>
          <p:cNvPr id="3" name="Content Placeholder 2"/>
          <p:cNvSpPr>
            <a:spLocks noGrp="1"/>
          </p:cNvSpPr>
          <p:nvPr>
            <p:ph idx="1"/>
          </p:nvPr>
        </p:nvSpPr>
        <p:spPr>
          <a:xfrm>
            <a:off x="914400" y="1600200"/>
            <a:ext cx="7924800" cy="4525963"/>
          </a:xfrm>
        </p:spPr>
        <p:txBody>
          <a:bodyPr>
            <a:normAutofit lnSpcReduction="10000"/>
          </a:bodyPr>
          <a:lstStyle/>
          <a:p>
            <a:r>
              <a:rPr lang="en-US" dirty="0" smtClean="0"/>
              <a:t> A great deal of our knowledge comes through language</a:t>
            </a:r>
          </a:p>
          <a:p>
            <a:r>
              <a:rPr lang="en-US" dirty="0" smtClean="0"/>
              <a:t>Language is </a:t>
            </a:r>
          </a:p>
          <a:p>
            <a:pPr lvl="1"/>
            <a:r>
              <a:rPr lang="en-US" dirty="0" smtClean="0"/>
              <a:t>Rule governed</a:t>
            </a:r>
          </a:p>
          <a:p>
            <a:pPr lvl="1"/>
            <a:r>
              <a:rPr lang="en-US" dirty="0" smtClean="0"/>
              <a:t>Intended </a:t>
            </a:r>
          </a:p>
          <a:p>
            <a:pPr lvl="1"/>
            <a:r>
              <a:rPr lang="en-US" dirty="0" smtClean="0"/>
              <a:t>Creative</a:t>
            </a:r>
          </a:p>
          <a:p>
            <a:r>
              <a:rPr lang="en-US" dirty="0" smtClean="0"/>
              <a:t>Meaning of words is a matter of know how</a:t>
            </a:r>
          </a:p>
          <a:p>
            <a:r>
              <a:rPr lang="en-US" dirty="0" smtClean="0"/>
              <a:t>Weasel Words</a:t>
            </a:r>
          </a:p>
          <a:p>
            <a:r>
              <a:rPr lang="en-US" dirty="0" smtClean="0"/>
              <a:t>Language and translation</a:t>
            </a:r>
          </a:p>
          <a:p>
            <a:endParaRPr lang="en-US" dirty="0" smtClean="0"/>
          </a:p>
          <a:p>
            <a:pPr lvl="1"/>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Ways of Knowing</a:t>
            </a:r>
            <a:endParaRPr lang="en-US" dirty="0"/>
          </a:p>
        </p:txBody>
      </p:sp>
      <p:sp>
        <p:nvSpPr>
          <p:cNvPr id="3" name="Content Placeholder 2"/>
          <p:cNvSpPr>
            <a:spLocks noGrp="1"/>
          </p:cNvSpPr>
          <p:nvPr>
            <p:ph idx="1"/>
          </p:nvPr>
        </p:nvSpPr>
        <p:spPr/>
        <p:txBody>
          <a:bodyPr/>
          <a:lstStyle/>
          <a:p>
            <a:r>
              <a:rPr lang="en-US" dirty="0" smtClean="0"/>
              <a:t>How do we know something?</a:t>
            </a:r>
          </a:p>
          <a:p>
            <a:r>
              <a:rPr lang="en-US" dirty="0" smtClean="0"/>
              <a:t>For TOK they divide it down into 4 categories</a:t>
            </a:r>
          </a:p>
          <a:p>
            <a:r>
              <a:rPr lang="en-US" dirty="0" smtClean="0"/>
              <a:t>Language</a:t>
            </a:r>
          </a:p>
          <a:p>
            <a:r>
              <a:rPr lang="en-US" dirty="0" smtClean="0"/>
              <a:t>Perception</a:t>
            </a:r>
          </a:p>
          <a:p>
            <a:r>
              <a:rPr lang="en-US" dirty="0" smtClean="0"/>
              <a:t>Reason</a:t>
            </a:r>
          </a:p>
          <a:p>
            <a:r>
              <a:rPr lang="en-US" dirty="0" smtClean="0"/>
              <a:t>Emotion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WOK</a:t>
            </a:r>
            <a:endParaRPr lang="en-US" dirty="0"/>
          </a:p>
        </p:txBody>
      </p:sp>
      <p:sp>
        <p:nvSpPr>
          <p:cNvPr id="3" name="Content Placeholder 2"/>
          <p:cNvSpPr>
            <a:spLocks noGrp="1"/>
          </p:cNvSpPr>
          <p:nvPr>
            <p:ph idx="1"/>
          </p:nvPr>
        </p:nvSpPr>
        <p:spPr/>
        <p:txBody>
          <a:bodyPr>
            <a:normAutofit/>
          </a:bodyPr>
          <a:lstStyle/>
          <a:p>
            <a:pPr algn="ctr"/>
            <a:r>
              <a:rPr lang="en-US" sz="8000" dirty="0" smtClean="0"/>
              <a:t>Ways of Knowing</a:t>
            </a:r>
          </a:p>
          <a:p>
            <a:pPr algn="ctr"/>
            <a:r>
              <a:rPr lang="en-US" sz="8000" dirty="0" smtClean="0"/>
              <a:t>4 Ways</a:t>
            </a:r>
            <a:endParaRPr lang="en-US" sz="80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language.jpg"/>
          <p:cNvPicPr>
            <a:picLocks noGrp="1" noChangeAspect="1"/>
          </p:cNvPicPr>
          <p:nvPr>
            <p:ph idx="1"/>
          </p:nvPr>
        </p:nvPicPr>
        <p:blipFill>
          <a:blip r:embed="rId3" cstate="print"/>
          <a:stretch>
            <a:fillRect/>
          </a:stretch>
        </p:blipFill>
        <p:spPr>
          <a:xfrm>
            <a:off x="533400" y="237588"/>
            <a:ext cx="3048000" cy="3391437"/>
          </a:xfrm>
        </p:spPr>
      </p:pic>
      <p:pic>
        <p:nvPicPr>
          <p:cNvPr id="5" name="Picture 4" descr="perception.jpg"/>
          <p:cNvPicPr>
            <a:picLocks noChangeAspect="1"/>
          </p:cNvPicPr>
          <p:nvPr/>
        </p:nvPicPr>
        <p:blipFill>
          <a:blip r:embed="rId4" cstate="print"/>
          <a:stretch>
            <a:fillRect/>
          </a:stretch>
        </p:blipFill>
        <p:spPr>
          <a:xfrm>
            <a:off x="5334000" y="238126"/>
            <a:ext cx="3200400" cy="3200400"/>
          </a:xfrm>
          <a:prstGeom prst="rect">
            <a:avLst/>
          </a:prstGeom>
        </p:spPr>
      </p:pic>
      <p:pic>
        <p:nvPicPr>
          <p:cNvPr id="6" name="Picture 5" descr="emotino.jpg"/>
          <p:cNvPicPr>
            <a:picLocks noChangeAspect="1"/>
          </p:cNvPicPr>
          <p:nvPr/>
        </p:nvPicPr>
        <p:blipFill>
          <a:blip r:embed="rId5" cstate="print"/>
          <a:stretch>
            <a:fillRect/>
          </a:stretch>
        </p:blipFill>
        <p:spPr>
          <a:xfrm>
            <a:off x="1676399" y="3733800"/>
            <a:ext cx="3599861" cy="2686050"/>
          </a:xfrm>
          <a:prstGeom prst="rect">
            <a:avLst/>
          </a:prstGeom>
        </p:spPr>
      </p:pic>
      <p:pic>
        <p:nvPicPr>
          <p:cNvPr id="7" name="Picture 6" descr="REason.jpg"/>
          <p:cNvPicPr>
            <a:picLocks noChangeAspect="1"/>
          </p:cNvPicPr>
          <p:nvPr/>
        </p:nvPicPr>
        <p:blipFill>
          <a:blip r:embed="rId6" cstate="print"/>
          <a:stretch>
            <a:fillRect/>
          </a:stretch>
        </p:blipFill>
        <p:spPr>
          <a:xfrm>
            <a:off x="5791200" y="3225398"/>
            <a:ext cx="2819400" cy="2908702"/>
          </a:xfrm>
          <a:prstGeom prst="rect">
            <a:avLst/>
          </a:prstGeom>
        </p:spPr>
      </p:pic>
    </p:spTree>
    <p:extLst>
      <p:ext uri="{BB962C8B-B14F-4D97-AF65-F5344CB8AC3E}">
        <p14:creationId xmlns:p14="http://schemas.microsoft.com/office/powerpoint/2010/main" val="36898303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Language?</a:t>
            </a:r>
            <a:endParaRPr lang="en-US" dirty="0"/>
          </a:p>
        </p:txBody>
      </p:sp>
      <p:sp>
        <p:nvSpPr>
          <p:cNvPr id="3" name="Content Placeholder 2"/>
          <p:cNvSpPr>
            <a:spLocks noGrp="1"/>
          </p:cNvSpPr>
          <p:nvPr>
            <p:ph idx="1"/>
          </p:nvPr>
        </p:nvSpPr>
        <p:spPr/>
        <p:txBody>
          <a:bodyPr/>
          <a:lstStyle/>
          <a:p>
            <a:pPr>
              <a:buNone/>
            </a:pPr>
            <a:r>
              <a:rPr lang="en-US" dirty="0" smtClean="0"/>
              <a:t>Consider</a:t>
            </a:r>
          </a:p>
          <a:p>
            <a:r>
              <a:rPr lang="en-US" dirty="0" smtClean="0"/>
              <a:t>Language is rule governed</a:t>
            </a:r>
          </a:p>
          <a:p>
            <a:r>
              <a:rPr lang="en-US" dirty="0" smtClean="0"/>
              <a:t>Language is intended</a:t>
            </a:r>
          </a:p>
          <a:p>
            <a:r>
              <a:rPr lang="en-US" dirty="0" smtClean="0"/>
              <a:t>Language is creative and open ended</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normAutofit/>
          </a:bodyPr>
          <a:lstStyle/>
          <a:p>
            <a:r>
              <a:rPr lang="en-US" dirty="0" smtClean="0"/>
              <a:t>Language is rule governed</a:t>
            </a:r>
            <a:endParaRPr lang="en-US" dirty="0"/>
          </a:p>
        </p:txBody>
      </p:sp>
      <p:sp>
        <p:nvSpPr>
          <p:cNvPr id="3" name="Content Placeholder 2"/>
          <p:cNvSpPr>
            <a:spLocks noGrp="1"/>
          </p:cNvSpPr>
          <p:nvPr>
            <p:ph idx="1"/>
          </p:nvPr>
        </p:nvSpPr>
        <p:spPr>
          <a:xfrm>
            <a:off x="1295400" y="1295400"/>
            <a:ext cx="7391400" cy="4830763"/>
          </a:xfrm>
        </p:spPr>
        <p:txBody>
          <a:bodyPr>
            <a:normAutofit fontScale="85000" lnSpcReduction="20000"/>
          </a:bodyPr>
          <a:lstStyle/>
          <a:p>
            <a:r>
              <a:rPr lang="en-US" dirty="0" err="1" smtClean="0"/>
              <a:t>Quan</a:t>
            </a:r>
            <a:endParaRPr lang="en-US" dirty="0" smtClean="0"/>
          </a:p>
          <a:p>
            <a:r>
              <a:rPr lang="en-US" dirty="0" err="1" smtClean="0"/>
              <a:t>Koira</a:t>
            </a:r>
            <a:endParaRPr lang="en-US" dirty="0" smtClean="0"/>
          </a:p>
          <a:p>
            <a:r>
              <a:rPr lang="en-US" dirty="0" err="1" smtClean="0"/>
              <a:t>Kutta</a:t>
            </a:r>
            <a:endParaRPr lang="en-US" dirty="0" smtClean="0"/>
          </a:p>
          <a:p>
            <a:r>
              <a:rPr lang="en-US" dirty="0" err="1" smtClean="0"/>
              <a:t>Madra</a:t>
            </a:r>
            <a:endParaRPr lang="en-US" dirty="0" smtClean="0"/>
          </a:p>
          <a:p>
            <a:r>
              <a:rPr lang="en-US" dirty="0" err="1" smtClean="0"/>
              <a:t>Inu</a:t>
            </a:r>
            <a:endParaRPr lang="en-US" dirty="0" smtClean="0"/>
          </a:p>
          <a:p>
            <a:r>
              <a:rPr lang="en-US" dirty="0" err="1" smtClean="0"/>
              <a:t>Gae</a:t>
            </a:r>
            <a:endParaRPr lang="en-US" dirty="0" smtClean="0"/>
          </a:p>
          <a:p>
            <a:r>
              <a:rPr lang="en-US" dirty="0" err="1" smtClean="0"/>
              <a:t>Hund</a:t>
            </a:r>
            <a:endParaRPr lang="en-US" dirty="0" smtClean="0"/>
          </a:p>
          <a:p>
            <a:r>
              <a:rPr lang="en-US" dirty="0" smtClean="0"/>
              <a:t>Why does Dog mean dog?</a:t>
            </a:r>
          </a:p>
          <a:p>
            <a:r>
              <a:rPr lang="en-US" dirty="0" smtClean="0"/>
              <a:t>Why do we visualize a dog when we say these 3 letters</a:t>
            </a:r>
          </a:p>
          <a:p>
            <a:r>
              <a:rPr lang="en-US" dirty="0" smtClean="0"/>
              <a:t>These are the tribe rules</a:t>
            </a:r>
          </a:p>
          <a:p>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ox(i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ox(i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ox(in)">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box(in)">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box(in)">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box(in)">
                                      <p:cBhvr>
                                        <p:cTn id="5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Language?</a:t>
            </a:r>
            <a:endParaRPr lang="en-US" dirty="0"/>
          </a:p>
        </p:txBody>
      </p:sp>
      <p:sp>
        <p:nvSpPr>
          <p:cNvPr id="3" name="Content Placeholder 2"/>
          <p:cNvSpPr>
            <a:spLocks noGrp="1"/>
          </p:cNvSpPr>
          <p:nvPr>
            <p:ph idx="1"/>
          </p:nvPr>
        </p:nvSpPr>
        <p:spPr/>
        <p:txBody>
          <a:bodyPr/>
          <a:lstStyle/>
          <a:p>
            <a:pPr>
              <a:buNone/>
            </a:pPr>
            <a:r>
              <a:rPr lang="en-US" dirty="0" smtClean="0"/>
              <a:t>Consider</a:t>
            </a:r>
          </a:p>
          <a:p>
            <a:r>
              <a:rPr lang="en-US" dirty="0" smtClean="0"/>
              <a:t>Language is rule governed</a:t>
            </a:r>
          </a:p>
          <a:p>
            <a:r>
              <a:rPr lang="en-US" dirty="0" smtClean="0"/>
              <a:t>Language is intended</a:t>
            </a:r>
          </a:p>
          <a:p>
            <a:r>
              <a:rPr lang="en-US" dirty="0" smtClean="0"/>
              <a:t>Language is creative and open ended</a:t>
            </a:r>
          </a:p>
          <a:p>
            <a:endParaRPr lang="en-US" dirty="0"/>
          </a:p>
        </p:txBody>
      </p:sp>
    </p:spTree>
    <p:extLst>
      <p:ext uri="{BB962C8B-B14F-4D97-AF65-F5344CB8AC3E}">
        <p14:creationId xmlns:p14="http://schemas.microsoft.com/office/powerpoint/2010/main" val="10239368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Language is intended</a:t>
            </a:r>
            <a:endParaRPr lang="en-US" dirty="0"/>
          </a:p>
        </p:txBody>
      </p:sp>
      <p:pic>
        <p:nvPicPr>
          <p:cNvPr id="4" name="Content Placeholder 3" descr="yawning2.jpg"/>
          <p:cNvPicPr>
            <a:picLocks noGrp="1" noChangeAspect="1"/>
          </p:cNvPicPr>
          <p:nvPr>
            <p:ph idx="1"/>
          </p:nvPr>
        </p:nvPicPr>
        <p:blipFill>
          <a:blip r:embed="rId3" cstate="print"/>
          <a:stretch>
            <a:fillRect/>
          </a:stretch>
        </p:blipFill>
        <p:spPr>
          <a:xfrm>
            <a:off x="762000" y="1828800"/>
            <a:ext cx="2619375" cy="1743075"/>
          </a:xfrm>
        </p:spPr>
      </p:pic>
      <p:pic>
        <p:nvPicPr>
          <p:cNvPr id="5" name="Picture 4" descr="yawning1.jpg"/>
          <p:cNvPicPr>
            <a:picLocks noChangeAspect="1"/>
          </p:cNvPicPr>
          <p:nvPr/>
        </p:nvPicPr>
        <p:blipFill>
          <a:blip r:embed="rId4" cstate="print"/>
          <a:stretch>
            <a:fillRect/>
          </a:stretch>
        </p:blipFill>
        <p:spPr>
          <a:xfrm>
            <a:off x="5410200" y="1828800"/>
            <a:ext cx="2266950" cy="201930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Language is Intended</a:t>
            </a:r>
            <a:endParaRPr lang="en-US" dirty="0"/>
          </a:p>
        </p:txBody>
      </p:sp>
      <p:sp>
        <p:nvSpPr>
          <p:cNvPr id="3" name="Content Placeholder 2"/>
          <p:cNvSpPr>
            <a:spLocks noGrp="1"/>
          </p:cNvSpPr>
          <p:nvPr>
            <p:ph idx="1"/>
          </p:nvPr>
        </p:nvSpPr>
        <p:spPr>
          <a:xfrm>
            <a:off x="762000" y="1600200"/>
            <a:ext cx="8229600" cy="4525963"/>
          </a:xfrm>
        </p:spPr>
        <p:txBody>
          <a:bodyPr/>
          <a:lstStyle/>
          <a:p>
            <a:r>
              <a:rPr lang="en-US" dirty="0" smtClean="0"/>
              <a:t>You are in class, the teacher is writing on the board, you catch someone's eye and make a yawning gesture by putting you hand to your mouth</a:t>
            </a:r>
          </a:p>
          <a:p>
            <a:r>
              <a:rPr lang="en-US" dirty="0" smtClean="0"/>
              <a:t>You try to look interested when the teacher is talking you but yawn by accident</a:t>
            </a:r>
          </a:p>
          <a:p>
            <a:r>
              <a:rPr lang="en-US" dirty="0" smtClean="0"/>
              <a:t>Which of the above can be described as language </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Language?</a:t>
            </a:r>
            <a:endParaRPr lang="en-US" dirty="0"/>
          </a:p>
        </p:txBody>
      </p:sp>
      <p:sp>
        <p:nvSpPr>
          <p:cNvPr id="3" name="Content Placeholder 2"/>
          <p:cNvSpPr>
            <a:spLocks noGrp="1"/>
          </p:cNvSpPr>
          <p:nvPr>
            <p:ph idx="1"/>
          </p:nvPr>
        </p:nvSpPr>
        <p:spPr>
          <a:ln>
            <a:solidFill>
              <a:schemeClr val="tx2">
                <a:lumMod val="40000"/>
                <a:lumOff val="60000"/>
              </a:schemeClr>
            </a:solidFill>
          </a:ln>
        </p:spPr>
        <p:txBody>
          <a:bodyPr/>
          <a:lstStyle/>
          <a:p>
            <a:pPr>
              <a:buNone/>
            </a:pPr>
            <a:r>
              <a:rPr lang="en-US" dirty="0" smtClean="0"/>
              <a:t>Consider</a:t>
            </a:r>
          </a:p>
          <a:p>
            <a:r>
              <a:rPr lang="en-US" dirty="0" smtClean="0"/>
              <a:t>Language is rule governed</a:t>
            </a:r>
          </a:p>
          <a:p>
            <a:r>
              <a:rPr lang="en-US" dirty="0" smtClean="0"/>
              <a:t>Language is intended</a:t>
            </a:r>
          </a:p>
          <a:p>
            <a:r>
              <a:rPr lang="en-US" dirty="0" smtClean="0"/>
              <a:t>Language is creative and open ended</a:t>
            </a:r>
          </a:p>
          <a:p>
            <a:endParaRPr lang="en-US" dirty="0"/>
          </a:p>
        </p:txBody>
      </p:sp>
    </p:spTree>
    <p:extLst>
      <p:ext uri="{BB962C8B-B14F-4D97-AF65-F5344CB8AC3E}">
        <p14:creationId xmlns:p14="http://schemas.microsoft.com/office/powerpoint/2010/main" val="102393684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600</TotalTime>
  <Words>1587</Words>
  <Application>Microsoft Office PowerPoint</Application>
  <PresentationFormat>On-screen Show (4:3)</PresentationFormat>
  <Paragraphs>235</Paragraphs>
  <Slides>31</Slides>
  <Notes>16</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Ways of Knowing: TOK WOK</vt:lpstr>
      <vt:lpstr>PowerPoint Presentation</vt:lpstr>
      <vt:lpstr>Ways of Knowing</vt:lpstr>
      <vt:lpstr>What is Language?</vt:lpstr>
      <vt:lpstr>Language is rule governed</vt:lpstr>
      <vt:lpstr>What is Language?</vt:lpstr>
      <vt:lpstr>Language is intended</vt:lpstr>
      <vt:lpstr>Language is Intended</vt:lpstr>
      <vt:lpstr>What is Language?</vt:lpstr>
      <vt:lpstr>Language is Creative and open-ended</vt:lpstr>
      <vt:lpstr>Language is Creative and open-ended</vt:lpstr>
      <vt:lpstr>The Montillation of traxoline</vt:lpstr>
      <vt:lpstr>Answer these questions</vt:lpstr>
      <vt:lpstr>The problem of Meaning</vt:lpstr>
      <vt:lpstr>Theories of Meaning</vt:lpstr>
      <vt:lpstr>Meaning of words: Definition theory</vt:lpstr>
      <vt:lpstr>Meaning of words :Denotation theory</vt:lpstr>
      <vt:lpstr>Meaning of words :Image Theory</vt:lpstr>
      <vt:lpstr>All 3 theories have problems</vt:lpstr>
      <vt:lpstr>Language at war</vt:lpstr>
      <vt:lpstr>Language to influence and persuade</vt:lpstr>
      <vt:lpstr>Weasel Words</vt:lpstr>
      <vt:lpstr>Language and Translation</vt:lpstr>
      <vt:lpstr>Scenario: Sapir-Whorf hypothesis </vt:lpstr>
      <vt:lpstr>Piraha People</vt:lpstr>
      <vt:lpstr>Eskimos and words for snow</vt:lpstr>
      <vt:lpstr> Linguistic Relativity</vt:lpstr>
      <vt:lpstr>2nd Language</vt:lpstr>
      <vt:lpstr>Key points for today</vt:lpstr>
      <vt:lpstr>WOK</vt:lpstr>
      <vt:lpstr>PowerPoint Presentation</vt:lpstr>
    </vt:vector>
  </TitlesOfParts>
  <Company>Bishop Mackenzie International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Ways of Knowing</dc:title>
  <dc:creator>s.oloughlin</dc:creator>
  <cp:lastModifiedBy>Shane O'loghlin</cp:lastModifiedBy>
  <cp:revision>35</cp:revision>
  <dcterms:created xsi:type="dcterms:W3CDTF">2012-01-23T05:53:47Z</dcterms:created>
  <dcterms:modified xsi:type="dcterms:W3CDTF">2012-10-30T06:08:13Z</dcterms:modified>
</cp:coreProperties>
</file>